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543" r:id="rId3"/>
    <p:sldId id="285" r:id="rId4"/>
    <p:sldId id="654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55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0" r:id="rId28"/>
    <p:sldId id="651" r:id="rId29"/>
    <p:sldId id="652" r:id="rId30"/>
    <p:sldId id="656" r:id="rId31"/>
    <p:sldId id="684" r:id="rId32"/>
    <p:sldId id="685" r:id="rId33"/>
    <p:sldId id="686" r:id="rId34"/>
    <p:sldId id="596" r:id="rId35"/>
    <p:sldId id="657" r:id="rId36"/>
    <p:sldId id="597" r:id="rId37"/>
    <p:sldId id="659" r:id="rId38"/>
    <p:sldId id="660" r:id="rId39"/>
    <p:sldId id="661" r:id="rId40"/>
    <p:sldId id="662" r:id="rId41"/>
    <p:sldId id="658" r:id="rId42"/>
    <p:sldId id="666" r:id="rId43"/>
    <p:sldId id="667" r:id="rId44"/>
    <p:sldId id="668" r:id="rId45"/>
    <p:sldId id="669" r:id="rId46"/>
    <p:sldId id="670" r:id="rId47"/>
    <p:sldId id="671" r:id="rId48"/>
    <p:sldId id="672" r:id="rId49"/>
    <p:sldId id="673" r:id="rId50"/>
    <p:sldId id="663" r:id="rId51"/>
    <p:sldId id="602" r:id="rId52"/>
    <p:sldId id="475" r:id="rId53"/>
    <p:sldId id="558" r:id="rId54"/>
    <p:sldId id="560" r:id="rId55"/>
    <p:sldId id="665" r:id="rId56"/>
    <p:sldId id="676" r:id="rId57"/>
    <p:sldId id="675" r:id="rId58"/>
    <p:sldId id="674" r:id="rId59"/>
    <p:sldId id="664" r:id="rId60"/>
    <p:sldId id="598" r:id="rId61"/>
    <p:sldId id="599" r:id="rId62"/>
    <p:sldId id="603" r:id="rId63"/>
    <p:sldId id="677" r:id="rId64"/>
    <p:sldId id="604" r:id="rId65"/>
    <p:sldId id="682" r:id="rId66"/>
    <p:sldId id="605" r:id="rId67"/>
    <p:sldId id="606" r:id="rId68"/>
    <p:sldId id="681" r:id="rId69"/>
    <p:sldId id="678" r:id="rId70"/>
    <p:sldId id="547" r:id="rId71"/>
    <p:sldId id="525" r:id="rId72"/>
    <p:sldId id="683" r:id="rId73"/>
    <p:sldId id="679" r:id="rId74"/>
    <p:sldId id="550" r:id="rId75"/>
    <p:sldId id="680" r:id="rId76"/>
    <p:sldId id="541" r:id="rId77"/>
    <p:sldId id="687" r:id="rId78"/>
    <p:sldId id="623" r:id="rId79"/>
    <p:sldId id="261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E43838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7" autoAdjust="0"/>
    <p:restoredTop sz="89975" autoAdjust="0"/>
  </p:normalViewPr>
  <p:slideViewPr>
    <p:cSldViewPr>
      <p:cViewPr varScale="1">
        <p:scale>
          <a:sx n="100" d="100"/>
          <a:sy n="100" d="100"/>
        </p:scale>
        <p:origin x="9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651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9309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967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701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1129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1711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22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743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7841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674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48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02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6258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57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515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13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8534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2860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273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4991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36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1361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9609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7072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5502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4334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9219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0916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8516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329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7097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67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3109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5233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0212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6048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4369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6844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3922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380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7734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9858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41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8815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353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6601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7122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41766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75553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540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7008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20388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22830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991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органа зрения, подробно рассмотренного ниже, мы способны воспринимать электромагнитные волны в диапазоне длин волн от 400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700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волны различной длины воспринимаются человеческим глазом по-разному (интерпретируются как различные цвета). Чтобы понять особенности восприятия света человеком, необходимо более подробно рассмотреть анатомическую структуру глаза. На Рис. 1 представлены основные элементы оптической структуры глаза: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Роговица;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Хрусталик;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Радужка (радужная оболочка);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Сетчатка.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целом оптическая система глаза работает как обычная фотокамера1, где роговица, хрусталик и стекловидное тело (заполняющее пространство между хрусталиком и сетчаткой) вместе работают как мощная система линз, фокусируя световой поток на чувствительной к свету сетчатке. Если продолжить аналогию с фотокамерой, то роговица и хрусталик выполняют роль объектива, а сетчатка является аналогом фотоплёнки. Фотоплёнка, в отличие от сетчатки, способна фиксировать изображение только один раз. После этого светочувствительные вещества в плёнке разрушаются, поэтому более корректным является сравнение сетчатки с светочувствительными матрицами, установленными в современных цифровых фотоаппаратах.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– наружная оптическая линза глазного яблока, через которую в глаз проникает свет. Оптическая сила роговицы колеблется в диапазоне от 37 до 46 диоптрий, таким образом максимальное преломление световых лучей, попадающих в глаз, выполняется в роговице.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встречающиеся дефекты зрения близорукость и дальнозоркость3, хотя чаще всего вызваны изменениями размера глазного яблока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передне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-задней оси, могут быть исправлены путём хирургической операции на роговице (рефракционная хирургия). Во время такой операции на роговицу наносятся насечки, изменяющие её кривизну. В результате оптическая сила роговицы изменяется и преломлённое изображение фокусируется точно на сетчатке, как и должно быть в норме.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– часть сосудистого тракта глаза, куда кроме неё входит цилиарное тело и сосудистая оболочка.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говорят о цвете глаз, имеют в виду именно цвет радужной оболочки, который определяется количеством пигментов и их распределением. Рисунок на радужной оболочке у каждого человека индивидуален и может служить основой для методов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биоидентификации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радужка за счёт богатой пигментации непроницаема для света, но через отверстие в её центре (зрачок) свет попадает на хрусталик. Диаметр зрачка в результате воздействия циркулярной мышцы (сфинктера) и радиально расположенной мышцы-дилататора может варьироваться в широких пределах4 (в первую очередь зависит от уровня освещённости, но также может меняться в зависимости от эмоционального состояния), а его площадь может изменяться в среднем в 50-70 раз. Т.е. с помощью радужной оболочки можно примерно в 60 раз изменять количество света, попадающего через хрусталик на сетчатку.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 – гибкое прозрачное тело, находящееся внутри глазного яблока сразу за зрачком. Как и роговица, хрусталик является линзой, то есть в нём тоже происходит преломление света, попадающего в глаз, но, в отличие от роговицы, преломляющая сила хрусталика может изменяться под воздействием цилиарной мышцы. Напряжение и расслабление этой мышцы обеспечивает процесс аккомодации (фокусировки на различных расстояниях).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попытке сфокусироваться на ближнем объекте хрусталик утолщается (его оптическая сила возрастает), при попытке сфокусироваться на дальнем объекте хрусталик наоборот становится более плоским (его оптическая сила уменьшается).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возрастом ослабление цилиарной мышцы и потеря хрусталиком эластичности приводит к невозможности фокусировки на близких предметах и развитию старческой дальнозоркости (пресбиопии). Другим важным побочным эффектом старения хрусталика является увеличение его оптической плотности. Из-за этого хрусталик начинает поглощать коротковолновую (синюю) часть видимого света, по сути становясь оптическим фильтром. Различные механизмы адаптации позволяют людям не замечать эти изменения, но в ситуациях, когда требуется точное цветовое сравнение, пожилые люди зачастую воспринимают объекты более красными. Эту особенность зрения необходимо учитывать при разработке моделей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цветовосприятия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0347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5837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0768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6520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70957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65326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57152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39506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80618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19548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22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88907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29401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2669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6730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1696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36586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81439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6306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454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98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microsoft.com/office/2007/relationships/hdphoto" Target="../media/hdphoto5.wdp"/><Relationship Id="rId10" Type="http://schemas.openxmlformats.org/officeDocument/2006/relationships/image" Target="../media/image38.png"/><Relationship Id="rId4" Type="http://schemas.openxmlformats.org/officeDocument/2006/relationships/image" Target="../media/image36.gif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2.png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gif"/><Relationship Id="rId11" Type="http://schemas.openxmlformats.org/officeDocument/2006/relationships/image" Target="../media/image12.png"/><Relationship Id="rId5" Type="http://schemas.openxmlformats.org/officeDocument/2006/relationships/image" Target="../media/image60.gif"/><Relationship Id="rId10" Type="http://schemas.openxmlformats.org/officeDocument/2006/relationships/image" Target="../media/image1110.png"/><Relationship Id="rId4" Type="http://schemas.openxmlformats.org/officeDocument/2006/relationships/image" Target="../media/image59.gif"/><Relationship Id="rId9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63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0.png"/><Relationship Id="rId5" Type="http://schemas.openxmlformats.org/officeDocument/2006/relationships/image" Target="../media/image66.png"/><Relationship Id="rId4" Type="http://schemas.openxmlformats.org/officeDocument/2006/relationships/image" Target="../media/image3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gi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20.png"/><Relationship Id="rId5" Type="http://schemas.openxmlformats.org/officeDocument/2006/relationships/image" Target="../media/image92.png"/><Relationship Id="rId10" Type="http://schemas.openxmlformats.org/officeDocument/2006/relationships/image" Target="../media/image261.png"/><Relationship Id="rId4" Type="http://schemas.openxmlformats.org/officeDocument/2006/relationships/image" Target="../media/image2.png"/><Relationship Id="rId9" Type="http://schemas.openxmlformats.org/officeDocument/2006/relationships/image" Target="../media/image25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0.png"/><Relationship Id="rId11" Type="http://schemas.openxmlformats.org/officeDocument/2006/relationships/image" Target="../media/image96.png"/><Relationship Id="rId5" Type="http://schemas.openxmlformats.org/officeDocument/2006/relationships/image" Target="../media/image271.png"/><Relationship Id="rId10" Type="http://schemas.openxmlformats.org/officeDocument/2006/relationships/image" Target="../media/image95.png"/><Relationship Id="rId4" Type="http://schemas.openxmlformats.org/officeDocument/2006/relationships/image" Target="../media/image70.pn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2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microsoft.com/office/2007/relationships/hdphoto" Target="../media/hdphoto7.wdp"/><Relationship Id="rId10" Type="http://schemas.microsoft.com/office/2007/relationships/hdphoto" Target="../media/hdphoto9.wdp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60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12" Type="http://schemas.openxmlformats.org/officeDocument/2006/relationships/image" Target="../media/image159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58.png"/><Relationship Id="rId5" Type="http://schemas.openxmlformats.org/officeDocument/2006/relationships/image" Target="../media/image110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22.png"/><Relationship Id="rId1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592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2.02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начнем обсуждать что делать с картинками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9505056" cy="8277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полный цвет завезли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980728"/>
            <a:ext cx="10061848" cy="52657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135560" y="6236625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https://earthlymission.com/tigers-bright-orange-color-fur-excellent-camouflage-green-mammals-humans-vison-dichromats-trichromats/</a:t>
            </a:r>
          </a:p>
        </p:txBody>
      </p:sp>
    </p:spTree>
    <p:extLst>
      <p:ext uri="{BB962C8B-B14F-4D97-AF65-F5344CB8AC3E}">
        <p14:creationId xmlns:p14="http://schemas.microsoft.com/office/powerpoint/2010/main" val="45326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Мозг</a:t>
            </a:r>
          </a:p>
        </p:txBody>
      </p:sp>
      <p:pic>
        <p:nvPicPr>
          <p:cNvPr id="22" name="Picture 4" descr="Image result for brain visual perception">
            <a:extLst>
              <a:ext uri="{FF2B5EF4-FFF2-40B4-BE49-F238E27FC236}">
                <a16:creationId xmlns:a16="http://schemas.microsoft.com/office/drawing/2014/main" id="{35043F01-654D-476A-9B69-5E764A8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00808"/>
            <a:ext cx="4372781" cy="3108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brain visual perception">
            <a:extLst>
              <a:ext uri="{FF2B5EF4-FFF2-40B4-BE49-F238E27FC236}">
                <a16:creationId xmlns:a16="http://schemas.microsoft.com/office/drawing/2014/main" id="{6F247D1D-3949-4C42-BFF0-2EBBA072C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772816"/>
            <a:ext cx="6596952" cy="2888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08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 что там у кошек?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27448" y="609329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Hubel, David H., and </a:t>
            </a:r>
            <a:r>
              <a:rPr lang="en-US" dirty="0" err="1">
                <a:solidFill>
                  <a:schemeClr val="bg1"/>
                </a:solidFill>
              </a:rPr>
              <a:t>Torsten</a:t>
            </a:r>
            <a:r>
              <a:rPr lang="en-US" dirty="0">
                <a:solidFill>
                  <a:schemeClr val="bg1"/>
                </a:solidFill>
              </a:rPr>
              <a:t> N. Wiesel. "Receptive fields, binocular interaction and functional architecture in the cat's visual cortex." The Journal of physiology 160.1 (1962): 106.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844824"/>
            <a:ext cx="4191901" cy="27721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1124744"/>
            <a:ext cx="62103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Селективность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CC551A-8E43-427B-8028-C4FADA69AAA7}"/>
              </a:ext>
            </a:extLst>
          </p:cNvPr>
          <p:cNvGrpSpPr/>
          <p:nvPr/>
        </p:nvGrpSpPr>
        <p:grpSpPr>
          <a:xfrm>
            <a:off x="263352" y="1340768"/>
            <a:ext cx="6183985" cy="4776338"/>
            <a:chOff x="1353700" y="-264846"/>
            <a:chExt cx="9550676" cy="805612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A0B08E16-0F76-4F2C-ADD4-F10974101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3"/>
            <a:stretch/>
          </p:blipFill>
          <p:spPr>
            <a:xfrm>
              <a:off x="1393225" y="2405681"/>
              <a:ext cx="9511151" cy="270270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580C98F-67CF-48B5-965A-74124B2F0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3"/>
            <a:stretch/>
          </p:blipFill>
          <p:spPr>
            <a:xfrm>
              <a:off x="1393225" y="-264846"/>
              <a:ext cx="9511151" cy="27027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C734CC6-726A-401A-BA11-256522648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87"/>
            <a:stretch/>
          </p:blipFill>
          <p:spPr>
            <a:xfrm>
              <a:off x="1353700" y="5108381"/>
              <a:ext cx="9538575" cy="2682900"/>
            </a:xfrm>
            <a:prstGeom prst="rect">
              <a:avLst/>
            </a:prstGeom>
          </p:spPr>
        </p:pic>
      </p:grpSp>
      <p:pic>
        <p:nvPicPr>
          <p:cNvPr id="4098" name="Picture 2" descr="Апофения - что за зверь и чем он опасен?! Мой первый пост на Смартлабе.">
            <a:extLst>
              <a:ext uri="{FF2B5EF4-FFF2-40B4-BE49-F238E27FC236}">
                <a16:creationId xmlns:a16="http://schemas.microsoft.com/office/drawing/2014/main" id="{D2032066-865F-4D79-9445-65FF18EA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1340768"/>
            <a:ext cx="4275495" cy="47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7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Субъективная яркость и светлота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ÐÐ°ÑÑÐ¸Ð½ÐºÐ¸ Ð¿Ð¾ Ð·Ð°Ð¿ÑÐ¾ÑÑ ÑÐµÐ½Ñ Ð¾Ð¿ÑÐ¸ÑÐµÑÐºÐ°Ñ Ð¸Ð»Ð»ÑÐ·Ð¸Ñ">
            <a:extLst>
              <a:ext uri="{FF2B5EF4-FFF2-40B4-BE49-F238E27FC236}">
                <a16:creationId xmlns:a16="http://schemas.microsoft.com/office/drawing/2014/main" id="{CF76A5F7-A8A0-4FF8-8C10-5C11895D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60848"/>
            <a:ext cx="4522971" cy="35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lq7g958qt061">
            <a:hlinkClick r:id="" action="ppaction://media"/>
            <a:extLst>
              <a:ext uri="{FF2B5EF4-FFF2-40B4-BE49-F238E27FC236}">
                <a16:creationId xmlns:a16="http://schemas.microsoft.com/office/drawing/2014/main" id="{C373A979-8D04-40CA-B5DB-342940443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9364" y="2130582"/>
            <a:ext cx="4426596" cy="309861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D0D928-B394-4B6E-BD13-6832F7ED3754}"/>
              </a:ext>
            </a:extLst>
          </p:cNvPr>
          <p:cNvSpPr/>
          <p:nvPr/>
        </p:nvSpPr>
        <p:spPr>
          <a:xfrm>
            <a:off x="2063552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2105EE6-E24F-4EF5-9075-26F7229B4695}"/>
              </a:ext>
            </a:extLst>
          </p:cNvPr>
          <p:cNvSpPr/>
          <p:nvPr/>
        </p:nvSpPr>
        <p:spPr>
          <a:xfrm>
            <a:off x="2855640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17A6AFF-58FE-4599-8C83-D53B9E743454}"/>
              </a:ext>
            </a:extLst>
          </p:cNvPr>
          <p:cNvSpPr/>
          <p:nvPr/>
        </p:nvSpPr>
        <p:spPr>
          <a:xfrm>
            <a:off x="4511824" y="57811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https://www.reddit.com/r/blackmagicfuckery/comments/jyz5td/blackblue_and_yellowwhite_dress_illusion/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 animBg="1"/>
      <p:bldP spid="15" grpId="0" animBg="1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08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изображений 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686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internet is for p____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https://cdn-images-1.medium.com/max/800/1*DkpsCiIEzsIcvtf_4fAwJg.png">
            <a:extLst>
              <a:ext uri="{FF2B5EF4-FFF2-40B4-BE49-F238E27FC236}">
                <a16:creationId xmlns:a16="http://schemas.microsoft.com/office/drawing/2014/main" id="{416624C8-55CD-4207-92C9-9B433996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6" y="5120922"/>
            <a:ext cx="1545640" cy="15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9613D55-039E-424E-BB65-ACBBC983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268760"/>
            <a:ext cx="4985539" cy="49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C10255-A6A8-46C7-893C-EFCD246DE8FA}"/>
              </a:ext>
            </a:extLst>
          </p:cNvPr>
          <p:cNvSpPr/>
          <p:nvPr/>
        </p:nvSpPr>
        <p:spPr>
          <a:xfrm>
            <a:off x="5279232" y="1268760"/>
            <a:ext cx="6912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«</a:t>
            </a:r>
            <a:r>
              <a:rPr lang="ru-RU" sz="1600" dirty="0" err="1">
                <a:solidFill>
                  <a:schemeClr val="bg1"/>
                </a:solidFill>
              </a:rPr>
              <a:t>Ле́на</a:t>
            </a:r>
            <a:r>
              <a:rPr lang="ru-RU" sz="1600" dirty="0">
                <a:solidFill>
                  <a:schemeClr val="bg1"/>
                </a:solidFill>
              </a:rPr>
              <a:t>» (англ. </a:t>
            </a:r>
            <a:r>
              <a:rPr lang="ru-RU" sz="1600" dirty="0" err="1">
                <a:solidFill>
                  <a:schemeClr val="bg1"/>
                </a:solidFill>
              </a:rPr>
              <a:t>Lenna</a:t>
            </a:r>
            <a:r>
              <a:rPr lang="ru-RU" sz="1600" dirty="0">
                <a:solidFill>
                  <a:schemeClr val="bg1"/>
                </a:solidFill>
              </a:rPr>
              <a:t>, нередко также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; швед.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) — название стандартного тестового изображения. Тестовое изображение представляет собой оцифрованный портрет шведской модели Лены </a:t>
            </a:r>
            <a:r>
              <a:rPr lang="ru-RU" sz="1600" dirty="0" err="1">
                <a:solidFill>
                  <a:schemeClr val="bg1"/>
                </a:solidFill>
              </a:rPr>
              <a:t>Сёдерберг</a:t>
            </a:r>
            <a:r>
              <a:rPr lang="ru-RU" sz="1600" dirty="0">
                <a:solidFill>
                  <a:schemeClr val="bg1"/>
                </a:solidFill>
              </a:rPr>
              <a:t>, который в свою очередь является фрагментом разворота из журнала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 за ноябрь 1972 года.</a:t>
            </a: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В 1973 году Александру Савчуку из Университета Южной Калифорнии для иллюстрации статьи на тему обработки изображений понадобился фотопортрет с хорошим динамическим диапазоном. Савчук отсканировал фрагмент постера из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. Он использовал сканер с разрешением 100 линий на дюйм, и результирующее изображение получилось 512 на 512 точек. Вскоре эта картинка превратилась для индустрии в стандарт де-факто: на нём проверялись и отрабатывались всевозможные приёмы коррекции изображений, оттачивались новые алгоритмы обработки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65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Guide to Creating Color Schemes | Art Rocket">
            <a:extLst>
              <a:ext uri="{FF2B5EF4-FFF2-40B4-BE49-F238E27FC236}">
                <a16:creationId xmlns:a16="http://schemas.microsoft.com/office/drawing/2014/main" id="{D129692F-EDB0-4447-8BC4-389BC632DF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066067"/>
            <a:ext cx="3027814" cy="30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3B35926-3469-4A9C-90F2-C0BFA056E69C}"/>
              </a:ext>
            </a:extLst>
          </p:cNvPr>
          <p:cNvSpPr/>
          <p:nvPr/>
        </p:nvSpPr>
        <p:spPr>
          <a:xfrm>
            <a:off x="335360" y="1340768"/>
            <a:ext cx="6912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Цветовая модель — это система, которая помогает нам определять и описывать цвета с помощью числовых значений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ED5E20-5AC4-4570-BD89-D57F03F3E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861048"/>
            <a:ext cx="2711701" cy="25090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D2106A-3E0B-4D40-9709-7D10B58E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3861048"/>
            <a:ext cx="2709550" cy="25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8649"/>
            <a:ext cx="7920880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DA85514-6BCC-427F-A164-0CF5240E7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3" y="1910228"/>
            <a:ext cx="4618872" cy="4618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503EE9-48DC-4504-8994-2CED876DB374}"/>
              </a:ext>
            </a:extLst>
          </p:cNvPr>
          <p:cNvSpPr/>
          <p:nvPr/>
        </p:nvSpPr>
        <p:spPr>
          <a:xfrm>
            <a:off x="4655840" y="1124744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Аддитивная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16" descr="Image result for rgb cube">
            <a:extLst>
              <a:ext uri="{FF2B5EF4-FFF2-40B4-BE49-F238E27FC236}">
                <a16:creationId xmlns:a16="http://schemas.microsoft.com/office/drawing/2014/main" id="{6A223103-B974-4481-BEEC-4C7258D6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8858290" y="266542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8B11B2E-EFDF-41C9-AE3D-95F80968B201}"/>
              </a:ext>
            </a:extLst>
          </p:cNvPr>
          <p:cNvGrpSpPr/>
          <p:nvPr/>
        </p:nvGrpSpPr>
        <p:grpSpPr>
          <a:xfrm>
            <a:off x="5231904" y="2824111"/>
            <a:ext cx="2488969" cy="2590241"/>
            <a:chOff x="7656186" y="1435149"/>
            <a:chExt cx="2488969" cy="259024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36CE53A4-069B-417D-ADF1-A0BF75BBE989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1BDFB59-E9FC-4B4D-BD0D-A81B4AED61B3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3F5507B-BA73-48AF-9641-14FC2C1F4480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EE39B78-62D2-46FA-9BE9-950803F4ACAD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D8EF14E-B92B-46CC-87A6-8592C12AB241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82616783-8B73-4F4D-B9C1-0FE9E0FB1CFB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4428A3-9126-4F51-B4BB-E772ED2BA56A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0399248-E350-4398-8D7C-A655B5DC14B2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2B1C682-EF75-4759-9F36-86AA8339FA7E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E8969B6-7112-41BC-A517-5E1061B348AB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9A1C2A7-C0DA-4D2E-9F1C-371F0D392A1B}"/>
                </a:ext>
              </a:extLst>
            </p:cNvPr>
            <p:cNvCxnSpPr>
              <a:stCxn id="18" idx="3"/>
              <a:endCxn id="19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6A25B10-65D9-4C94-9A2D-8027B1EA849C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EBD5036-9D5F-4008-A2B2-8FEE82660487}"/>
                </a:ext>
              </a:extLst>
            </p:cNvPr>
            <p:cNvCxnSpPr>
              <a:cxnSpLocks/>
              <a:stCxn id="24" idx="3"/>
              <a:endCxn id="21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5CFE79C-AFEC-460E-91EB-5F95BBAB961F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451C05F-51F1-49EA-B257-730B9B7DE1D9}"/>
                </a:ext>
              </a:extLst>
            </p:cNvPr>
            <p:cNvCxnSpPr>
              <a:cxnSpLocks/>
              <a:stCxn id="20" idx="7"/>
              <a:endCxn id="17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62AC075-CB95-45CF-96AF-BC04B5B3A993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14A1D363-BA30-488B-A666-DFD59E6D7324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88F2FB8-A970-4D7C-AE53-12EA591B2541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786FB8AF-6CF7-4901-8333-F7BF5E51C8FC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8803464-D7AD-418E-9606-9D5F7EECB6D5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3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F2535413-3EDE-4EBD-AFE8-BB0B5DEE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052736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4375924-1518-4179-B78F-7BE9F7D1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429000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RGB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C891EC-7D7C-4A93-92EA-5BB2B159B203}"/>
              </a:ext>
            </a:extLst>
          </p:cNvPr>
          <p:cNvSpPr/>
          <p:nvPr/>
        </p:nvSpPr>
        <p:spPr>
          <a:xfrm>
            <a:off x="4079776" y="6093296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lt.imshow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(image)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8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09FAC4F-9B29-4A22-85F0-904987582936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252162" y="858313"/>
            <a:ext cx="1205760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Анализ моделей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Старые добрые веса признаков для линейных моделей и значимость признаков для деревьев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Permutation Importance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(работает для любых моделей)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Plot Dependence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проверяем по 1-2 признаку)</a:t>
            </a: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Анализ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предсказаний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Смотрим на метрики с какими классами проблемы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Визуализируем различные вариации предсказания и модели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Подсвечиваем по признакам – вдруг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повезет</a:t>
            </a: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 smtClean="0">
                <a:solidFill>
                  <a:schemeClr val="bg1"/>
                </a:solidFill>
                <a:latin typeface="Montserrat"/>
                <a:sym typeface="Montserrat"/>
              </a:rPr>
              <a:t>phik</a:t>
            </a:r>
            <a:r>
              <a:rPr lang="en-US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модная корреляция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Теперь и для категориальных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типа)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Montserrat"/>
            </a:endParaRP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>
                <a:solidFill>
                  <a:schemeClr val="bg1"/>
                </a:solidFill>
                <a:latin typeface="Montserrat"/>
                <a:sym typeface="Montserrat"/>
              </a:rPr>
              <a:t>Shap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модные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feature importance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завезли цвет</a:t>
            </a:r>
            <a:endParaRPr lang="en-US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Lime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интересные веса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построим модель которая объяснит вашу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Злые языки говорят что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Lime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частный случай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Shap</a:t>
            </a:r>
            <a:endParaRPr lang="en-US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41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ÐÐ°ÑÑÐ¸Ð½ÐºÐ¸ Ð¿Ð¾ Ð·Ð°Ð¿ÑÐ¾ÑÑ ÑÐ¼ÐµÑÐµÐ½Ð¸Ðµ ÐºÑÐ°ÑÐ¾Ðº">
            <a:extLst>
              <a:ext uri="{FF2B5EF4-FFF2-40B4-BE49-F238E27FC236}">
                <a16:creationId xmlns:a16="http://schemas.microsoft.com/office/drawing/2014/main" id="{F2AA9EC0-F9CA-42F3-B601-27263B445A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74457" y="1511455"/>
            <a:ext cx="3827902" cy="30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18622"/>
                  </p:ext>
                </p:extLst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352" t="-39423" r="-101408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00352" t="-39423" r="-1408" b="-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222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90623"/>
                  </p:ext>
                </p:extLst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740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84" t="-28571" r="-120221" b="-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83846" t="-28571" r="-615" b="-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439816" y="980728"/>
            <a:ext cx="3108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Субтрактивная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8" descr="Image result for cmyk cube">
            <a:extLst>
              <a:ext uri="{FF2B5EF4-FFF2-40B4-BE49-F238E27FC236}">
                <a16:creationId xmlns:a16="http://schemas.microsoft.com/office/drawing/2014/main" id="{55D86CEA-B114-4F8B-82F7-F6F5B90B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6" b="96484" l="9766" r="89844">
                        <a14:foregroundMark x1="58203" y1="92578" x2="69922" y2="92188"/>
                        <a14:foregroundMark x1="67578" y1="96484" x2="67578" y2="96484"/>
                        <a14:foregroundMark x1="89453" y1="23828" x2="89453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916832"/>
            <a:ext cx="2657523" cy="2657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36C013-51BE-45BB-9D21-EB22566F94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41" b="94828" l="58258" r="98730">
                        <a14:foregroundMark x1="60617" y1="39655" x2="60617" y2="39655"/>
                        <a14:foregroundMark x1="69147" y1="9052" x2="69147" y2="9052"/>
                        <a14:foregroundMark x1="76407" y1="91810" x2="76407" y2="91810"/>
                        <a14:foregroundMark x1="97096" y1="42241" x2="97096" y2="42241"/>
                        <a14:foregroundMark x1="86570" y1="6034" x2="86570" y2="6034"/>
                        <a14:foregroundMark x1="58258" y1="37500" x2="58258" y2="37500"/>
                        <a14:foregroundMark x1="76044" y1="94828" x2="76044" y2="94828"/>
                        <a14:foregroundMark x1="98730" y1="37500" x2="98730" y2="37500"/>
                      </a14:backgroundRemoval>
                    </a14:imgEffect>
                  </a14:imgLayer>
                </a14:imgProps>
              </a:ext>
            </a:extLst>
          </a:blip>
          <a:srcRect l="57115"/>
          <a:stretch/>
        </p:blipFill>
        <p:spPr>
          <a:xfrm>
            <a:off x="9048328" y="1700808"/>
            <a:ext cx="2439332" cy="2394967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CMY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5790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7FFCD5-6654-4E8F-9E40-1AF421A1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6" y="2492896"/>
            <a:ext cx="12256898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CMY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81752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0EEDB2A-D3D2-4E0E-B2AA-9F92F1FCAA1C}"/>
              </a:ext>
            </a:extLst>
          </p:cNvPr>
          <p:cNvGrpSpPr/>
          <p:nvPr/>
        </p:nvGrpSpPr>
        <p:grpSpPr>
          <a:xfrm>
            <a:off x="686891" y="4193861"/>
            <a:ext cx="2488969" cy="2590241"/>
            <a:chOff x="7656186" y="1435149"/>
            <a:chExt cx="2488969" cy="2590241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D5BDD07A-56C3-4BF3-B325-6E7F40364F73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CCD56E2-7159-4B18-A55E-76A61E7B0E22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2F5C923-C2DB-479A-BB98-6EFCBB43DF38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E154F06-96F5-4250-A86C-E093753A76BE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1841BB-60B3-4766-8AC6-0E5971097CC5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A8C9BCE-19FA-4577-A530-A875D7BF5A24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D776D36-DD56-4A1B-81AE-20E99261DC80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F5A7FFB3-F152-4F84-9517-2206DE8E4349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61ED695-03F4-421B-8B6E-A6F164E5018D}"/>
                </a:ext>
              </a:extLst>
            </p:cNvPr>
            <p:cNvCxnSpPr>
              <a:stCxn id="15" idx="6"/>
              <a:endCxn id="25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66BF9F9E-F709-452C-B40B-DA91B3A55001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B78942D4-495D-42FE-BBEC-C1A716EEDAB2}"/>
                </a:ext>
              </a:extLst>
            </p:cNvPr>
            <p:cNvCxnSpPr>
              <a:stCxn id="15" idx="3"/>
              <a:endCxn id="20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603B9E9-D9B6-4D49-A8C7-752DBB21B2B6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B9EE10C2-C033-4460-9D68-A180F62492C2}"/>
                </a:ext>
              </a:extLst>
            </p:cNvPr>
            <p:cNvCxnSpPr>
              <a:cxnSpLocks/>
              <a:stCxn id="25" idx="3"/>
              <a:endCxn id="22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F19953D-03E2-4C21-9379-0700D6ECDFA3}"/>
                </a:ext>
              </a:extLst>
            </p:cNvPr>
            <p:cNvCxnSpPr>
              <a:stCxn id="21" idx="4"/>
              <a:endCxn id="20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B9A69022-CFFC-4CD9-84E8-AB15E234A548}"/>
                </a:ext>
              </a:extLst>
            </p:cNvPr>
            <p:cNvCxnSpPr>
              <a:cxnSpLocks/>
              <a:stCxn id="21" idx="7"/>
              <a:endCxn id="13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A119A73-FB16-48AA-AEDB-11229453DAF9}"/>
                </a:ext>
              </a:extLst>
            </p:cNvPr>
            <p:cNvCxnSpPr>
              <a:cxnSpLocks/>
              <a:stCxn id="13" idx="6"/>
              <a:endCxn id="24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5A8F1C7-1B65-48C4-82DC-C5588F41614F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DA79017-B39F-4BC3-B2C8-6A4F57203CD2}"/>
                </a:ext>
              </a:extLst>
            </p:cNvPr>
            <p:cNvCxnSpPr>
              <a:stCxn id="24" idx="3"/>
              <a:endCxn id="23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1DE9781-EA86-42BF-A503-D0F818AE8F4B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281D0B0-9357-4EBB-BCD7-4F9300178BDF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16" descr="Image result for rgb cube">
            <a:extLst>
              <a:ext uri="{FF2B5EF4-FFF2-40B4-BE49-F238E27FC236}">
                <a16:creationId xmlns:a16="http://schemas.microsoft.com/office/drawing/2014/main" id="{85117F1F-B581-47BF-8A55-567BACAC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623392" y="119675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F2A5BF2-2C65-4EA3-B1C9-81196ED22397}"/>
              </a:ext>
            </a:extLst>
          </p:cNvPr>
          <p:cNvGrpSpPr/>
          <p:nvPr/>
        </p:nvGrpSpPr>
        <p:grpSpPr>
          <a:xfrm>
            <a:off x="4828310" y="4035367"/>
            <a:ext cx="2186580" cy="2658801"/>
            <a:chOff x="4094582" y="2002742"/>
            <a:chExt cx="2186580" cy="2658801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EDEDEE7-51F2-47AE-8D6C-028BAB7BC033}"/>
                </a:ext>
              </a:extLst>
            </p:cNvPr>
            <p:cNvSpPr/>
            <p:nvPr/>
          </p:nvSpPr>
          <p:spPr>
            <a:xfrm>
              <a:off x="4242480" y="3798801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A1F3C8A8-F3ED-48C2-85ED-652C4AFDA0C3}"/>
                </a:ext>
              </a:extLst>
            </p:cNvPr>
            <p:cNvSpPr/>
            <p:nvPr/>
          </p:nvSpPr>
          <p:spPr>
            <a:xfrm>
              <a:off x="4979153" y="4301543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E226F728-E2B9-4CDB-BECB-8F6D22A65CDB}"/>
                </a:ext>
              </a:extLst>
            </p:cNvPr>
            <p:cNvSpPr/>
            <p:nvPr/>
          </p:nvSpPr>
          <p:spPr>
            <a:xfrm>
              <a:off x="5921162" y="3572222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D9E1BB95-2182-4A54-9E16-A39448F94F12}"/>
                </a:ext>
              </a:extLst>
            </p:cNvPr>
            <p:cNvSpPr/>
            <p:nvPr/>
          </p:nvSpPr>
          <p:spPr>
            <a:xfrm>
              <a:off x="5106432" y="3157197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88E8E6C-FE20-470F-A4D6-DB9862FD510A}"/>
                </a:ext>
              </a:extLst>
            </p:cNvPr>
            <p:cNvSpPr/>
            <p:nvPr/>
          </p:nvSpPr>
          <p:spPr>
            <a:xfrm>
              <a:off x="5736000" y="2280725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911CDBE8-AFDB-4AA5-B367-29D689369A8C}"/>
                </a:ext>
              </a:extLst>
            </p:cNvPr>
            <p:cNvSpPr/>
            <p:nvPr/>
          </p:nvSpPr>
          <p:spPr>
            <a:xfrm>
              <a:off x="4956180" y="200274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A441DCA-7ABE-4F1E-842A-4D2139969369}"/>
                </a:ext>
              </a:extLst>
            </p:cNvPr>
            <p:cNvSpPr/>
            <p:nvPr/>
          </p:nvSpPr>
          <p:spPr>
            <a:xfrm>
              <a:off x="4094582" y="252557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890C2F05-E550-4613-A106-41CDE5319F2F}"/>
                </a:ext>
              </a:extLst>
            </p:cNvPr>
            <p:cNvSpPr/>
            <p:nvPr/>
          </p:nvSpPr>
          <p:spPr>
            <a:xfrm>
              <a:off x="4831724" y="2803238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A149E4F-DDD9-49B7-9948-F4FDB9FDC43B}"/>
                </a:ext>
              </a:extLst>
            </p:cNvPr>
            <p:cNvCxnSpPr>
              <a:cxnSpLocks/>
              <a:stCxn id="43" idx="5"/>
              <a:endCxn id="42" idx="2"/>
            </p:cNvCxnSpPr>
            <p:nvPr/>
          </p:nvCxnSpPr>
          <p:spPr>
            <a:xfrm>
              <a:off x="5413711" y="3464476"/>
              <a:ext cx="507451" cy="287746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E468ADBE-1092-4662-ADE6-9C6EADE3EBFD}"/>
                </a:ext>
              </a:extLst>
            </p:cNvPr>
            <p:cNvCxnSpPr>
              <a:cxnSpLocks/>
              <a:stCxn id="47" idx="6"/>
              <a:endCxn id="44" idx="3"/>
            </p:cNvCxnSpPr>
            <p:nvPr/>
          </p:nvCxnSpPr>
          <p:spPr>
            <a:xfrm flipV="1">
              <a:off x="5191724" y="2588004"/>
              <a:ext cx="596997" cy="3952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A9E1A3D4-98A3-4EE5-86C5-08ED4817D4D5}"/>
                </a:ext>
              </a:extLst>
            </p:cNvPr>
            <p:cNvCxnSpPr>
              <a:cxnSpLocks/>
              <a:stCxn id="43" idx="3"/>
              <a:endCxn id="40" idx="6"/>
            </p:cNvCxnSpPr>
            <p:nvPr/>
          </p:nvCxnSpPr>
          <p:spPr>
            <a:xfrm flipH="1">
              <a:off x="4602480" y="3464476"/>
              <a:ext cx="556673" cy="51432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98A47AB0-777F-4914-BBA8-A3152EC7D912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549759" y="4106080"/>
              <a:ext cx="482115" cy="24818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9C90D19-6CCD-4953-BCA3-04089FE0A8D3}"/>
                </a:ext>
              </a:extLst>
            </p:cNvPr>
            <p:cNvCxnSpPr>
              <a:cxnSpLocks/>
              <a:stCxn id="42" idx="3"/>
              <a:endCxn id="41" idx="6"/>
            </p:cNvCxnSpPr>
            <p:nvPr/>
          </p:nvCxnSpPr>
          <p:spPr>
            <a:xfrm flipH="1">
              <a:off x="5339153" y="3879501"/>
              <a:ext cx="634730" cy="60204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9E665096-21BD-4C5C-B220-EAA80A5F44D7}"/>
                </a:ext>
              </a:extLst>
            </p:cNvPr>
            <p:cNvCxnSpPr>
              <a:cxnSpLocks/>
              <a:stCxn id="47" idx="4"/>
              <a:endCxn id="41" idx="0"/>
            </p:cNvCxnSpPr>
            <p:nvPr/>
          </p:nvCxnSpPr>
          <p:spPr>
            <a:xfrm>
              <a:off x="5011724" y="3163238"/>
              <a:ext cx="147429" cy="113830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2090ED52-6E6C-4C03-8BF4-5F45DB1D89FB}"/>
                </a:ext>
              </a:extLst>
            </p:cNvPr>
            <p:cNvCxnSpPr>
              <a:cxnSpLocks/>
              <a:stCxn id="40" idx="0"/>
              <a:endCxn id="46" idx="4"/>
            </p:cNvCxnSpPr>
            <p:nvPr/>
          </p:nvCxnSpPr>
          <p:spPr>
            <a:xfrm flipH="1" flipV="1">
              <a:off x="4274582" y="2885573"/>
              <a:ext cx="147898" cy="91322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AD44968-B57C-4B27-BE21-853EFD43ECA0}"/>
                </a:ext>
              </a:extLst>
            </p:cNvPr>
            <p:cNvCxnSpPr>
              <a:cxnSpLocks/>
              <a:stCxn id="46" idx="7"/>
              <a:endCxn id="45" idx="2"/>
            </p:cNvCxnSpPr>
            <p:nvPr/>
          </p:nvCxnSpPr>
          <p:spPr>
            <a:xfrm flipV="1">
              <a:off x="4401861" y="2182742"/>
              <a:ext cx="554319" cy="39555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09651CB1-1913-4DA7-B7CB-D4C33DAD29FF}"/>
                </a:ext>
              </a:extLst>
            </p:cNvPr>
            <p:cNvCxnSpPr>
              <a:cxnSpLocks/>
              <a:stCxn id="46" idx="5"/>
              <a:endCxn id="47" idx="2"/>
            </p:cNvCxnSpPr>
            <p:nvPr/>
          </p:nvCxnSpPr>
          <p:spPr>
            <a:xfrm>
              <a:off x="4401861" y="2832852"/>
              <a:ext cx="429863" cy="1503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81A0663-45DC-41DD-97B5-5BA464E3E607}"/>
                </a:ext>
              </a:extLst>
            </p:cNvPr>
            <p:cNvCxnSpPr>
              <a:cxnSpLocks/>
              <a:stCxn id="45" idx="6"/>
              <a:endCxn id="44" idx="1"/>
            </p:cNvCxnSpPr>
            <p:nvPr/>
          </p:nvCxnSpPr>
          <p:spPr>
            <a:xfrm>
              <a:off x="5316180" y="2182742"/>
              <a:ext cx="472541" cy="1507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2237F61-333D-4E9E-87B5-E88C45D8852F}"/>
                </a:ext>
              </a:extLst>
            </p:cNvPr>
            <p:cNvCxnSpPr>
              <a:cxnSpLocks/>
              <a:stCxn id="45" idx="4"/>
              <a:endCxn id="43" idx="0"/>
            </p:cNvCxnSpPr>
            <p:nvPr/>
          </p:nvCxnSpPr>
          <p:spPr>
            <a:xfrm>
              <a:off x="5136180" y="2362742"/>
              <a:ext cx="150252" cy="7944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6FF6BA63-FD8D-4C54-A549-042E6889A815}"/>
                </a:ext>
              </a:extLst>
            </p:cNvPr>
            <p:cNvCxnSpPr>
              <a:cxnSpLocks/>
              <a:stCxn id="44" idx="4"/>
              <a:endCxn id="42" idx="0"/>
            </p:cNvCxnSpPr>
            <p:nvPr/>
          </p:nvCxnSpPr>
          <p:spPr>
            <a:xfrm>
              <a:off x="5916000" y="2640725"/>
              <a:ext cx="185162" cy="93149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16590F2F-6FF9-4903-A939-9186752F59D4}"/>
              </a:ext>
            </a:extLst>
          </p:cNvPr>
          <p:cNvGrpSpPr/>
          <p:nvPr/>
        </p:nvGrpSpPr>
        <p:grpSpPr>
          <a:xfrm>
            <a:off x="4943848" y="1737583"/>
            <a:ext cx="1860050" cy="2083893"/>
            <a:chOff x="4229811" y="4680612"/>
            <a:chExt cx="1860050" cy="2083893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78F4D4B6-9771-494C-BB67-A7AEC4A175B9}"/>
                </a:ext>
              </a:extLst>
            </p:cNvPr>
            <p:cNvSpPr/>
            <p:nvPr/>
          </p:nvSpPr>
          <p:spPr>
            <a:xfrm>
              <a:off x="4242480" y="5125893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6C31E035-9AC4-4C5E-B4C5-B05BCAEF5FE5}"/>
                </a:ext>
              </a:extLst>
            </p:cNvPr>
            <p:cNvSpPr/>
            <p:nvPr/>
          </p:nvSpPr>
          <p:spPr>
            <a:xfrm>
              <a:off x="5729861" y="505666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A5CE04F-BD6C-463B-9591-5BB65EC7C57D}"/>
                </a:ext>
              </a:extLst>
            </p:cNvPr>
            <p:cNvSpPr/>
            <p:nvPr/>
          </p:nvSpPr>
          <p:spPr>
            <a:xfrm>
              <a:off x="4989868" y="4680612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7AB3328-EEC0-487F-AFA2-B8F4550422A5}"/>
                </a:ext>
              </a:extLst>
            </p:cNvPr>
            <p:cNvSpPr/>
            <p:nvPr/>
          </p:nvSpPr>
          <p:spPr>
            <a:xfrm>
              <a:off x="5729861" y="5941641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D5D8566A-59B6-4DD8-BBDD-1840C030B0AF}"/>
                </a:ext>
              </a:extLst>
            </p:cNvPr>
            <p:cNvSpPr/>
            <p:nvPr/>
          </p:nvSpPr>
          <p:spPr>
            <a:xfrm>
              <a:off x="4229811" y="590428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33F5ADD3-C1BD-4AD8-985F-EE20DF18FC09}"/>
                </a:ext>
              </a:extLst>
            </p:cNvPr>
            <p:cNvSpPr/>
            <p:nvPr/>
          </p:nvSpPr>
          <p:spPr>
            <a:xfrm>
              <a:off x="4949851" y="6404505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EA18D8F5-2527-4FA0-A44C-5EA9F1FF9BFA}"/>
                </a:ext>
              </a:extLst>
            </p:cNvPr>
            <p:cNvCxnSpPr>
              <a:cxnSpLocks/>
              <a:stCxn id="63" idx="2"/>
              <a:endCxn id="61" idx="7"/>
            </p:cNvCxnSpPr>
            <p:nvPr/>
          </p:nvCxnSpPr>
          <p:spPr>
            <a:xfrm flipH="1">
              <a:off x="4549759" y="4860612"/>
              <a:ext cx="440109" cy="318002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2D01D58F-63E1-441A-8535-5943387B7FD7}"/>
                </a:ext>
              </a:extLst>
            </p:cNvPr>
            <p:cNvCxnSpPr>
              <a:cxnSpLocks/>
              <a:stCxn id="65" idx="0"/>
              <a:endCxn id="61" idx="4"/>
            </p:cNvCxnSpPr>
            <p:nvPr/>
          </p:nvCxnSpPr>
          <p:spPr>
            <a:xfrm flipV="1">
              <a:off x="4409811" y="5485893"/>
              <a:ext cx="12669" cy="41839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83718A3-DE2B-4187-973C-D9866748733C}"/>
                </a:ext>
              </a:extLst>
            </p:cNvPr>
            <p:cNvCxnSpPr>
              <a:cxnSpLocks/>
              <a:stCxn id="66" idx="2"/>
              <a:endCxn id="65" idx="5"/>
            </p:cNvCxnSpPr>
            <p:nvPr/>
          </p:nvCxnSpPr>
          <p:spPr>
            <a:xfrm flipH="1" flipV="1">
              <a:off x="4537090" y="6211562"/>
              <a:ext cx="412761" cy="37294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945585F-EB12-4315-A729-7927D78665CE}"/>
                </a:ext>
              </a:extLst>
            </p:cNvPr>
            <p:cNvCxnSpPr>
              <a:cxnSpLocks/>
              <a:stCxn id="63" idx="6"/>
              <a:endCxn id="62" idx="1"/>
            </p:cNvCxnSpPr>
            <p:nvPr/>
          </p:nvCxnSpPr>
          <p:spPr>
            <a:xfrm>
              <a:off x="5349868" y="4860612"/>
              <a:ext cx="432714" cy="24877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C060283-F8B7-4D57-81A1-817A55629563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>
              <a:off x="5909861" y="5416664"/>
              <a:ext cx="0" cy="524977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9C9223A-0B67-4415-AC1C-DD49059F5735}"/>
                </a:ext>
              </a:extLst>
            </p:cNvPr>
            <p:cNvCxnSpPr>
              <a:cxnSpLocks/>
              <a:stCxn id="64" idx="3"/>
              <a:endCxn id="66" idx="6"/>
            </p:cNvCxnSpPr>
            <p:nvPr/>
          </p:nvCxnSpPr>
          <p:spPr>
            <a:xfrm flipH="1">
              <a:off x="5309851" y="6248920"/>
              <a:ext cx="472731" cy="335585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F5C1B527-8BE4-4A90-AD80-135C8E296324}"/>
              </a:ext>
            </a:extLst>
          </p:cNvPr>
          <p:cNvGrpSpPr/>
          <p:nvPr/>
        </p:nvGrpSpPr>
        <p:grpSpPr>
          <a:xfrm>
            <a:off x="8343471" y="2580013"/>
            <a:ext cx="2866200" cy="3278420"/>
            <a:chOff x="8298265" y="2242159"/>
            <a:chExt cx="2866200" cy="3278420"/>
          </a:xfrm>
        </p:grpSpPr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429E7720-96C2-42FD-9FF7-A8B36EF36634}"/>
                </a:ext>
              </a:extLst>
            </p:cNvPr>
            <p:cNvCxnSpPr>
              <a:cxnSpLocks/>
              <a:stCxn id="75" idx="4"/>
              <a:endCxn id="87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E89BDE56-F0B4-4CD1-900B-7DD89D7A2CD3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D3026C0E-054D-46B1-B391-7862C61E5957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E631C77-15E4-420B-8E6E-F2277509FD4F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99C8A67F-8BCC-4204-A6BB-1CBB9739C5EA}"/>
                </a:ext>
              </a:extLst>
            </p:cNvPr>
            <p:cNvSpPr/>
            <p:nvPr/>
          </p:nvSpPr>
          <p:spPr>
            <a:xfrm>
              <a:off x="10148981" y="3408584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F9E5AF-FABD-4289-876E-A01CCD1D1A24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2BA7E8F-FD0C-4485-922B-279F46BBF11B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D831DC18-4971-4A0C-91B4-323CDF6E8309}"/>
                </a:ext>
              </a:extLst>
            </p:cNvPr>
            <p:cNvCxnSpPr>
              <a:cxnSpLocks/>
              <a:stCxn id="77" idx="2"/>
              <a:endCxn id="75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C593779-B390-4E1C-AD0E-D6C9C9FC0095}"/>
                </a:ext>
              </a:extLst>
            </p:cNvPr>
            <p:cNvCxnSpPr>
              <a:cxnSpLocks/>
              <a:stCxn id="79" idx="7"/>
              <a:endCxn id="75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D8374681-B35F-4613-8F3C-6BDAB3714C78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E16930A4-6E55-44EF-88CD-00CC0B524045}"/>
                </a:ext>
              </a:extLst>
            </p:cNvPr>
            <p:cNvCxnSpPr>
              <a:cxnSpLocks/>
              <a:stCxn id="77" idx="5"/>
              <a:endCxn id="76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2FBB24F7-3DEB-4CBF-937D-990F46D6F531}"/>
                </a:ext>
              </a:extLst>
            </p:cNvPr>
            <p:cNvCxnSpPr>
              <a:cxnSpLocks/>
              <a:stCxn id="76" idx="3"/>
              <a:endCxn id="78" idx="7"/>
            </p:cNvCxnSpPr>
            <p:nvPr/>
          </p:nvCxnSpPr>
          <p:spPr>
            <a:xfrm flipH="1">
              <a:off x="10456260" y="3079029"/>
              <a:ext cx="400926" cy="382276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EFC92DFC-DBA4-4E2E-A80A-488F945FD5A8}"/>
                </a:ext>
              </a:extLst>
            </p:cNvPr>
            <p:cNvCxnSpPr>
              <a:cxnSpLocks/>
              <a:stCxn id="78" idx="2"/>
              <a:endCxn id="80" idx="6"/>
            </p:cNvCxnSpPr>
            <p:nvPr/>
          </p:nvCxnSpPr>
          <p:spPr>
            <a:xfrm flipH="1" flipV="1">
              <a:off x="9328803" y="3576457"/>
              <a:ext cx="820178" cy="12127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9995911E-03D0-4F1E-B679-3E2EBEDED52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8767ECA5-6B6F-4023-8599-759D372F724E}"/>
                </a:ext>
              </a:extLst>
            </p:cNvPr>
            <p:cNvSpPr/>
            <p:nvPr/>
          </p:nvSpPr>
          <p:spPr>
            <a:xfrm>
              <a:off x="9507178" y="28031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96635ECA-4D85-4FC6-9AAA-77F1F05CEB42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31758A77-29E1-4496-8E5B-BB0A7A14C727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H="1">
              <a:off x="9618427" y="3768584"/>
              <a:ext cx="710554" cy="157199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9120AA9E-D234-4D58-A780-B302E43D81DB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1438E1A1-55F2-4D0E-98F2-562AA24F9FBE}"/>
                </a:ext>
              </a:extLst>
            </p:cNvPr>
            <p:cNvCxnSpPr>
              <a:cxnSpLocks/>
              <a:stCxn id="79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E478D26-BEBA-424F-8153-E065D52D495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6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Другой взгляд на куб</a:t>
            </a:r>
          </a:p>
        </p:txBody>
      </p:sp>
    </p:spTree>
    <p:extLst>
      <p:ext uri="{BB962C8B-B14F-4D97-AF65-F5344CB8AC3E}">
        <p14:creationId xmlns:p14="http://schemas.microsoft.com/office/powerpoint/2010/main" val="23629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A526E-8F75-4790-A9FF-D5A72CB027EB}"/>
              </a:ext>
            </a:extLst>
          </p:cNvPr>
          <p:cNvSpPr txBox="1"/>
          <p:nvPr/>
        </p:nvSpPr>
        <p:spPr>
          <a:xfrm>
            <a:off x="479376" y="548563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Тон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Saturation-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Насыщенность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Светлота /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(Brightness)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415ECA2-3B18-4B8A-BDBD-BFD5AB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65" y="2276872"/>
            <a:ext cx="3031869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866F4CA-BE56-4F0B-A398-4CEBAACF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1811451"/>
            <a:ext cx="2859201" cy="35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EE43A4-6ECF-40FA-BC08-D905125A3DAF}"/>
              </a:ext>
            </a:extLst>
          </p:cNvPr>
          <p:cNvGrpSpPr/>
          <p:nvPr/>
        </p:nvGrpSpPr>
        <p:grpSpPr>
          <a:xfrm>
            <a:off x="846476" y="1996928"/>
            <a:ext cx="2866200" cy="3278420"/>
            <a:chOff x="8298265" y="2242159"/>
            <a:chExt cx="2866200" cy="3278420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350D10D-B529-45DC-8B3B-78CBA8EE73C6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609ED33-FF80-49EC-BB66-0BE7AF547C94}"/>
                </a:ext>
              </a:extLst>
            </p:cNvPr>
            <p:cNvCxnSpPr>
              <a:cxnSpLocks/>
              <a:stCxn id="19" idx="4"/>
              <a:endCxn id="31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DCE2BF4-3379-43BB-8977-7150A9395381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E8142A2-38B2-4D06-AC37-2311F7305E96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5E82D4-CB90-4D21-BAF4-889693A4AFF3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BAA46AE-7D51-413E-BB76-5D9E70B78A8E}"/>
                </a:ext>
              </a:extLst>
            </p:cNvPr>
            <p:cNvSpPr/>
            <p:nvPr/>
          </p:nvSpPr>
          <p:spPr>
            <a:xfrm>
              <a:off x="10021410" y="3386628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BA4BC04-5958-4ADC-BFBE-D32E14358660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805B5AF-EFD1-45F9-AA69-674C9F83664F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95EDEAD7-6660-4FD0-BC64-54BB8DF8E3E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29BDC47-22E1-4C75-853C-0552ABE6D6A5}"/>
                </a:ext>
              </a:extLst>
            </p:cNvPr>
            <p:cNvCxnSpPr>
              <a:cxnSpLocks/>
              <a:stCxn id="23" idx="7"/>
              <a:endCxn id="19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08BE651-AF0C-46A4-A2E4-F47C7F3241BE}"/>
                </a:ext>
              </a:extLst>
            </p:cNvPr>
            <p:cNvCxnSpPr>
              <a:cxnSpLocks/>
              <a:stCxn id="24" idx="1"/>
              <a:endCxn id="23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3ACB10-3B81-4440-BBB8-130A275CF81D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894BCDD-AE1F-4FB3-B52E-03A1CAA69986}"/>
                </a:ext>
              </a:extLst>
            </p:cNvPr>
            <p:cNvCxnSpPr>
              <a:cxnSpLocks/>
              <a:stCxn id="20" idx="3"/>
              <a:endCxn id="22" idx="7"/>
            </p:cNvCxnSpPr>
            <p:nvPr/>
          </p:nvCxnSpPr>
          <p:spPr>
            <a:xfrm flipH="1">
              <a:off x="10328689" y="3079029"/>
              <a:ext cx="528497" cy="36032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31FB564-C952-4F62-9990-F0083519A462}"/>
                </a:ext>
              </a:extLst>
            </p:cNvPr>
            <p:cNvCxnSpPr>
              <a:cxnSpLocks/>
              <a:stCxn id="22" idx="2"/>
              <a:endCxn id="24" idx="6"/>
            </p:cNvCxnSpPr>
            <p:nvPr/>
          </p:nvCxnSpPr>
          <p:spPr>
            <a:xfrm flipH="1">
              <a:off x="9328803" y="3566628"/>
              <a:ext cx="692607" cy="9829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087EC3-FA81-40EE-8FBC-7E0C3A67818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C089C61-A14E-4A95-BBCC-452C957F3CC9}"/>
                </a:ext>
              </a:extLst>
            </p:cNvPr>
            <p:cNvSpPr/>
            <p:nvPr/>
          </p:nvSpPr>
          <p:spPr>
            <a:xfrm>
              <a:off x="9515341" y="2810135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9E05EC9-E22D-4034-873E-3978EC7164E4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9C9425E-7382-4320-8795-944260226C6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9618427" y="3746628"/>
              <a:ext cx="582983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1207F87-D3A3-4F34-B6F5-1D093315A0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574D7F7-400F-49E9-B8D0-2F40946510E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295800" y="980728"/>
            <a:ext cx="340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Вспомогательная</a:t>
            </a:r>
          </a:p>
        </p:txBody>
      </p:sp>
      <p:sp>
        <p:nvSpPr>
          <p:cNvPr id="40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HSL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37861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B72D485-440A-4A96-8B11-C2A7D506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" y="2204864"/>
            <a:ext cx="12143307" cy="308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2219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7" descr="ÐÐ°ÑÑÐ¸Ð½ÐºÐ¸ Ð¿Ð¾ Ð·Ð°Ð¿ÑÐ¾ÑÑ CIE experiments">
            <a:extLst>
              <a:ext uri="{FF2B5EF4-FFF2-40B4-BE49-F238E27FC236}">
                <a16:creationId xmlns:a16="http://schemas.microsoft.com/office/drawing/2014/main" id="{C4BDF737-1734-476A-9D9C-7840C8EBFE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204864"/>
            <a:ext cx="6931639" cy="35524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A80C9E-2354-4009-9959-A4AC64585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47" b="17133"/>
          <a:stretch/>
        </p:blipFill>
        <p:spPr>
          <a:xfrm>
            <a:off x="4071993" y="4148596"/>
            <a:ext cx="3248918" cy="2339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991A1383-1F06-4602-ADFF-32B40E16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268760"/>
            <a:ext cx="3659822" cy="541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A27043-0004-44C9-9479-8F7F043CBD35}"/>
              </a:ext>
            </a:extLst>
          </p:cNvPr>
          <p:cNvSpPr/>
          <p:nvPr/>
        </p:nvSpPr>
        <p:spPr>
          <a:xfrm>
            <a:off x="4079776" y="980728"/>
            <a:ext cx="3385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Перцепционная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5748734"/>
            <a:ext cx="3744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Smith, Thomas; Guild, John (1931–32). "The C.I.E. colorimetric standards and their use". 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Transactions of the Optical Society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33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(3): 73–134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CIE-XYZ 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24694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74B0E84-481C-4DCF-819A-4239CBA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839238"/>
            <a:ext cx="3600400" cy="34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6AAB6E-4B3C-4BAC-86C5-2AAFA1F8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4149080"/>
            <a:ext cx="4176464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D70F96-B666-4E90-B7A1-D4C89632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880" y="2492896"/>
            <a:ext cx="6720439" cy="304612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4655840" y="1124744"/>
            <a:ext cx="8293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 * яркость от черного (0) до белого (100)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* от зеленого (-) до красного (+)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* от синего (-) до желтого (+)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280595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D3BBC8-CBCE-4F6F-8326-3FB32A04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" y="1988840"/>
            <a:ext cx="12127334" cy="30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234046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551384" y="1124744"/>
            <a:ext cx="8293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 (Y)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два цветоразностных компонента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 и V)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Q)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0513488"/>
                  </p:ext>
                </p:extLst>
              </p:nvPr>
            </p:nvGraphicFramePr>
            <p:xfrm>
              <a:off x="191344" y="2564904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ru-RU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0513488"/>
                  </p:ext>
                </p:extLst>
              </p:nvPr>
            </p:nvGraphicFramePr>
            <p:xfrm>
              <a:off x="191344" y="2564904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2008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26" t="-34826" r="-72096" b="-9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9859" t="-34826" r="-705" b="-9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8F4C716E-F119-4BF9-B0B2-CE4E77FE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1916832"/>
            <a:ext cx="2241299" cy="224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863752" y="4509120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2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0.299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+ 0.587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+ 0.114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0.596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− 0.274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− 0.322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− 0.522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+ 0.311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s-E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+ 0.956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+ 0.623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− 0.272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− 0.648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− 1.105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+ 1.705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309097"/>
                  </p:ext>
                </p:extLst>
              </p:nvPr>
            </p:nvGraphicFramePr>
            <p:xfrm>
              <a:off x="3863752" y="4509120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52" t="-39423" r="-86910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16049" t="-39423" r="-705" b="-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4" name="Picture 4">
            <a:extLst>
              <a:ext uri="{FF2B5EF4-FFF2-40B4-BE49-F238E27FC236}">
                <a16:creationId xmlns:a16="http://schemas.microsoft.com/office/drawing/2014/main" id="{195C03D8-DFE2-4BAB-AE2D-14B89921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509120"/>
            <a:ext cx="2197426" cy="21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YIQ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35127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EE14374-A1B9-4587-A286-CF362021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4" y="1844824"/>
            <a:ext cx="12118166" cy="30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91544" y="864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Цветовые модели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модели</a:t>
            </a:r>
          </a:p>
        </p:txBody>
      </p:sp>
    </p:spTree>
    <p:extLst>
      <p:ext uri="{BB962C8B-B14F-4D97-AF65-F5344CB8AC3E}">
        <p14:creationId xmlns:p14="http://schemas.microsoft.com/office/powerpoint/2010/main" val="303883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08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изображений 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1424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изображений  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Задачи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742" y="1412776"/>
            <a:ext cx="604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многомерных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паттернов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Когерентная 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Сопоставление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Распознавание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Фотограмметрия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движений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изменений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Дистанционные методы измерения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3д формы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структуры поверхности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1412776"/>
            <a:ext cx="59046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объектов на основе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шумов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систем человеко-машинного взаимодействия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быстродействующих систем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более быстрых и точных сенсоров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Реализация быстрых и точных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характеристик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Супер зрение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многие другие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739522"/>
            <a:ext cx="3674914" cy="21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ttps://thumbs.gfycat.com/BewitchedFlimsyCony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89" y="1791066"/>
            <a:ext cx="4035695" cy="22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pillary Time Travel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5" y="4266856"/>
            <a:ext cx="4278029" cy="22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71" y="4253265"/>
            <a:ext cx="4035695" cy="22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Задачи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5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591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Семантическое зрение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 Ð£ÑÐ¤Ð£ Ð¾Ð±ÑÑÐ°ÐµÑÑÑ Ð¾ÐºÐ¾Ð»Ð¾ 35 ÑÑÑÑÑ ÑÑÑÐ´ÐµÐ½ÑÐ¾Ð² Ð¿Ð¾ÑÑÐ¸ Ð¿Ð¾ ÑÐµÑÑÑÑÑÑÑÐ°Ð¼ Ð¾Ð±ÑÐ°Ð·Ð¾Ð²Ð°ÑÐµÐ»ÑÐ½ÑÐ¼ Ð¿ÑÐ¾Ð³ÑÐ°Ð¼Ð¼Ð°Ð¼. Ð¤Ð¾ÑÐ¾: ÐÐ»ÐµÐºÑÐµÐ¹ ÐÑÐ½Ð¸Ð»Ð¾Ð²">
            <a:extLst>
              <a:ext uri="{FF2B5EF4-FFF2-40B4-BE49-F238E27FC236}">
                <a16:creationId xmlns:a16="http://schemas.microsoft.com/office/drawing/2014/main" id="{72792794-FE60-43D9-B348-2E551CE4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760"/>
            <a:ext cx="7560840" cy="50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68" y="126390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56" y="2098276"/>
                <a:ext cx="3563924" cy="1569660"/>
              </a:xfrm>
              <a:prstGeom prst="rect">
                <a:avLst/>
              </a:prstGeom>
              <a:blipFill>
                <a:blip r:embed="rId5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3904404"/>
                <a:ext cx="8128700" cy="557910"/>
              </a:xfrm>
              <a:prstGeom prst="rect">
                <a:avLst/>
              </a:prstGeom>
              <a:blipFill>
                <a:blip r:embed="rId6"/>
                <a:stretch>
                  <a:fillRect t="-10870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912" y="4534994"/>
                <a:ext cx="2905411" cy="523220"/>
              </a:xfrm>
              <a:prstGeom prst="rect">
                <a:avLst/>
              </a:prstGeom>
              <a:blipFill>
                <a:blip r:embed="rId7"/>
                <a:stretch>
                  <a:fillRect l="-4193" t="-13953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942" y="4541369"/>
                <a:ext cx="3422668" cy="523220"/>
              </a:xfrm>
              <a:prstGeom prst="rect">
                <a:avLst/>
              </a:prstGeom>
              <a:blipFill>
                <a:blip r:embed="rId8"/>
                <a:stretch>
                  <a:fillRect l="-3743" t="-13953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25" y="5160245"/>
                <a:ext cx="2991653" cy="557910"/>
              </a:xfrm>
              <a:prstGeom prst="rect">
                <a:avLst/>
              </a:prstGeom>
              <a:blipFill>
                <a:blip r:embed="rId9"/>
                <a:stretch>
                  <a:fillRect t="-10870" r="-2648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91344" y="179106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/>
      <p:bldP spid="20" grpId="0"/>
      <p:bldP spid="21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345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Нам нужно БОЛЬШЕ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GIF-</a:t>
            </a:r>
            <a:r>
              <a:rPr lang="ru-RU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007768" y="6455524"/>
            <a:ext cx="4189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https://en.wikipedia.org/wiki/Color_depth</a:t>
            </a:r>
          </a:p>
        </p:txBody>
      </p:sp>
      <p:pic>
        <p:nvPicPr>
          <p:cNvPr id="24" name="Picture 2" descr="3-bit RGB Cub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7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6-bit RGB Cube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47462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9-bit RGB Cub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49289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15-bit RGB Cube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249289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911424" y="4994909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4994909"/>
                <a:ext cx="840295" cy="523220"/>
              </a:xfrm>
              <a:prstGeom prst="rect">
                <a:avLst/>
              </a:prstGeom>
              <a:blipFill>
                <a:blip r:embed="rId8"/>
                <a:stretch>
                  <a:fillRect t="-12791" r="-13139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4007768" y="5066917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</m:oMath>
                </a14:m>
                <a:r>
                  <a:rPr lang="tr-TR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5066917"/>
                <a:ext cx="840295" cy="523220"/>
              </a:xfrm>
              <a:prstGeom prst="rect">
                <a:avLst/>
              </a:prstGeom>
              <a:blipFill>
                <a:blip r:embed="rId9"/>
                <a:stretch>
                  <a:fillRect t="-12791" r="-1304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6816080" y="4941168"/>
                <a:ext cx="840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</m:t>
                    </m:r>
                  </m:oMath>
                </a14:m>
                <a:r>
                  <a:rPr lang="tr-TR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941168"/>
                <a:ext cx="840295" cy="523220"/>
              </a:xfrm>
              <a:prstGeom prst="rect">
                <a:avLst/>
              </a:prstGeom>
              <a:blipFill>
                <a:blip r:embed="rId10"/>
                <a:stretch>
                  <a:fillRect t="-14118" r="-13043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10272464" y="4941168"/>
                <a:ext cx="10390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15 </m:t>
                    </m:r>
                  </m:oMath>
                </a14:m>
                <a:r>
                  <a:rPr lang="tr-TR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bit</a:t>
                </a:r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4" y="4941168"/>
                <a:ext cx="1039067" cy="523220"/>
              </a:xfrm>
              <a:prstGeom prst="rect">
                <a:avLst/>
              </a:prstGeom>
              <a:blipFill>
                <a:blip r:embed="rId11"/>
                <a:stretch>
                  <a:fillRect t="-14118" r="-9942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55998C1-7727-4363-8371-76DFF55FD563}"/>
              </a:ext>
            </a:extLst>
          </p:cNvPr>
          <p:cNvSpPr/>
          <p:nvPr/>
        </p:nvSpPr>
        <p:spPr>
          <a:xfrm>
            <a:off x="4790895" y="929337"/>
            <a:ext cx="21900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 cube</a:t>
            </a:r>
            <a:endParaRPr lang="ru-RU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6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121419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3862136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260943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142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изображений  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5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838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Линейное Растяжение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" name="Picture 6" descr="D:\Archive\Aspiranturus\Lecture\New\small_diap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400" y="1708246"/>
            <a:ext cx="3631329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D:\Archive\Aspiranturus\Lecture\New\good_diap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400" y="4262895"/>
            <a:ext cx="3631328" cy="204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255−0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14" y="2145176"/>
                <a:ext cx="6439918" cy="1001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/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B4B951-3275-4D80-B3CB-8DC54A50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974" y="4634079"/>
                <a:ext cx="7159998" cy="1001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3445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23792" y="1021625"/>
                <a:ext cx="355732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1021625"/>
                <a:ext cx="355732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>
            <a:extLst>
              <a:ext uri="{FF2B5EF4-FFF2-40B4-BE49-F238E27FC236}">
                <a16:creationId xmlns:a16="http://schemas.microsoft.com/office/drawing/2014/main" id="{C8BADC03-671B-48EE-BD14-B5984550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11" y="2170952"/>
            <a:ext cx="8835578" cy="44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/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&lt;1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62E721-70A8-4D9A-961D-365E1EE0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" y="3861048"/>
                <a:ext cx="1035861" cy="769441"/>
              </a:xfrm>
              <a:prstGeom prst="rect">
                <a:avLst/>
              </a:prstGeom>
              <a:blipFill>
                <a:blip r:embed="rId6"/>
                <a:stretch>
                  <a:fillRect t="-15748" r="-22941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/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4400" dirty="0">
                    <a:solidFill>
                      <a:schemeClr val="bg1"/>
                    </a:solidFill>
                  </a:rPr>
                  <a:t>&gt;1</a:t>
                </a:r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0EBE5A-0F61-443A-8CFA-CACFF933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661" y="3861048"/>
                <a:ext cx="1035861" cy="769441"/>
              </a:xfrm>
              <a:prstGeom prst="rect">
                <a:avLst/>
              </a:prstGeom>
              <a:blipFill>
                <a:blip r:embed="rId7"/>
                <a:stretch>
                  <a:fillRect t="-15748" r="-23529" b="-362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2A64D6F-CC06-47B8-84B4-97A328924F7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080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изображений 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3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35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Гамма коррекция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1F436C-97DF-4B5F-8059-D594F1D59953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t="6037"/>
          <a:stretch/>
        </p:blipFill>
        <p:spPr>
          <a:xfrm>
            <a:off x="81155" y="1412776"/>
            <a:ext cx="1202968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Фотошоп</a:t>
            </a:r>
            <a:endParaRPr lang="ru-RU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D0F7A6-3891-43B1-A57B-DE0817203CD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 descr="How to do Color Correction Using the Photoshop Curves 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052736"/>
            <a:ext cx="7433693" cy="500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6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142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86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A094EE-B5BD-449C-ACCD-2E83CAD07F5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9820FC-CD38-4176-8A96-6EE28A8412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t="6569" r="54984" b="3670"/>
          <a:stretch/>
        </p:blipFill>
        <p:spPr>
          <a:xfrm>
            <a:off x="4000424" y="2707775"/>
            <a:ext cx="3555229" cy="29747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CBF682-2E30-455C-8568-71B8F192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782" t="5785" r="611" b="2929"/>
          <a:stretch/>
        </p:blipFill>
        <p:spPr>
          <a:xfrm>
            <a:off x="248231" y="2735809"/>
            <a:ext cx="3555230" cy="29523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069378-DE65-4758-B62B-03B86396C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19" y="2780928"/>
            <a:ext cx="4383337" cy="2952327"/>
          </a:xfrm>
          <a:prstGeom prst="rect">
            <a:avLst/>
          </a:prstGeom>
        </p:spPr>
      </p:pic>
      <p:sp>
        <p:nvSpPr>
          <p:cNvPr id="6" name="Стрелка: вниз 5">
            <a:extLst>
              <a:ext uri="{FF2B5EF4-FFF2-40B4-BE49-F238E27FC236}">
                <a16:creationId xmlns:a16="http://schemas.microsoft.com/office/drawing/2014/main" id="{0794B7E1-ED26-4F9B-935B-774E73B7E0E3}"/>
              </a:ext>
            </a:extLst>
          </p:cNvPr>
          <p:cNvSpPr/>
          <p:nvPr/>
        </p:nvSpPr>
        <p:spPr>
          <a:xfrm>
            <a:off x="11146142" y="3726613"/>
            <a:ext cx="360040" cy="1267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4295800" y="1772816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Гистограмм</a:t>
            </a:r>
          </a:p>
        </p:txBody>
      </p:sp>
    </p:spTree>
    <p:extLst>
      <p:ext uri="{BB962C8B-B14F-4D97-AF65-F5344CB8AC3E}">
        <p14:creationId xmlns:p14="http://schemas.microsoft.com/office/powerpoint/2010/main" val="18752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2018 4.8148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бинарную маску где пиксели имеющие значения больше t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5D2D612-FB72-4F58-812C-E87373B2A87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9539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346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method=cv2.THRESH_BINARY_INV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12027" y="6010909"/>
            <a:ext cx="12383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инвертированную бинарную маску, где пиксели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255.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88190" y="2008473"/>
            <a:ext cx="544711" cy="1507083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8920595" y="1336694"/>
            <a:ext cx="499399" cy="2701806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0956378" y="1935187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8674273" y="1893462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00CB14-0B68-4BBC-87DC-1035BF9C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" y="282757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135560" y="2847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7" grpId="0" animBg="1"/>
      <p:bldP spid="18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0128" y="6150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method=cv2.THRESH_TRUNC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255, а остальные значение как в исходном изображении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>
            <a:extLst>
              <a:ext uri="{FF2B5EF4-FFF2-40B4-BE49-F238E27FC236}">
                <a16:creationId xmlns:a16="http://schemas.microsoft.com/office/drawing/2014/main" id="{E65E15A2-3FC3-42DD-A7D1-E5E1F8559223}"/>
              </a:ext>
            </a:extLst>
          </p:cNvPr>
          <p:cNvSpPr/>
          <p:nvPr/>
        </p:nvSpPr>
        <p:spPr>
          <a:xfrm rot="16200000">
            <a:off x="10922141" y="2001390"/>
            <a:ext cx="499399" cy="1529672"/>
          </a:xfrm>
          <a:prstGeom prst="rightBrace">
            <a:avLst>
              <a:gd name="adj1" fmla="val 84238"/>
              <a:gd name="adj2" fmla="val 50000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69924AF-4344-4AF8-8AE8-A8A6BEED90BC}"/>
              </a:ext>
            </a:extLst>
          </p:cNvPr>
          <p:cNvSpPr/>
          <p:nvPr/>
        </p:nvSpPr>
        <p:spPr>
          <a:xfrm>
            <a:off x="10529344" y="1961394"/>
            <a:ext cx="1525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255</a:t>
            </a:r>
            <a:endParaRPr lang="ru-RU" sz="3600" dirty="0">
              <a:solidFill>
                <a:srgbClr val="92D05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40E797-35AB-4113-B20F-F232D6A54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" y="2863129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D8AA2E5-1D75-4F92-B326-74386E9A368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7" grpId="0" animBg="1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6031748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как в исходном изображении, а остальные значение 0.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019631-1ED2-4F28-BF99-9DE71826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6" y="2828742"/>
            <a:ext cx="7610475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8841554" y="1487222"/>
            <a:ext cx="544711" cy="2587608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8928055" y="196139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B74B9DB-9C9C-4110-A4C6-23D4E37E1DD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2030128" y="61501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5048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91CF295-DEC9-4563-9942-E744D48A630D}"/>
              </a:ext>
            </a:extLst>
          </p:cNvPr>
          <p:cNvSpPr/>
          <p:nvPr/>
        </p:nvSpPr>
        <p:spPr>
          <a:xfrm>
            <a:off x="242268" y="1627181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thresh_image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cv2.threshold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threshold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255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5AB6F7-8D60-46CF-86DC-7D98B64CAB85}"/>
              </a:ext>
            </a:extLst>
          </p:cNvPr>
          <p:cNvSpPr/>
          <p:nvPr/>
        </p:nvSpPr>
        <p:spPr>
          <a:xfrm>
            <a:off x="242268" y="221096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method=cv2.THRESH_TOZERO_INV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C2C12B-8EB6-408E-8381-8A9530A3B8FD}"/>
              </a:ext>
            </a:extLst>
          </p:cNvPr>
          <p:cNvSpPr/>
          <p:nvPr/>
        </p:nvSpPr>
        <p:spPr>
          <a:xfrm>
            <a:off x="235432" y="5962467"/>
            <a:ext cx="11721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получаем изображение, где пиксели  имеющие значения больше 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reshold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принимают значение 0, а остальные значение как в исходном изображении.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85FD54-DDFE-4A79-A08F-A66EA2F2D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98"/>
          <a:stretch/>
        </p:blipFill>
        <p:spPr>
          <a:xfrm>
            <a:off x="7819393" y="2869812"/>
            <a:ext cx="4117283" cy="313372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A93D2-18CD-4F11-AB0D-50D340048829}"/>
              </a:ext>
            </a:extLst>
          </p:cNvPr>
          <p:cNvSpPr/>
          <p:nvPr/>
        </p:nvSpPr>
        <p:spPr>
          <a:xfrm>
            <a:off x="10407003" y="2869813"/>
            <a:ext cx="114193" cy="2780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47C045C5-5EDB-4DE8-AC75-01D63273A070}"/>
              </a:ext>
            </a:extLst>
          </p:cNvPr>
          <p:cNvSpPr/>
          <p:nvPr/>
        </p:nvSpPr>
        <p:spPr>
          <a:xfrm rot="16200000">
            <a:off x="10899486" y="2110035"/>
            <a:ext cx="544711" cy="1301290"/>
          </a:xfrm>
          <a:prstGeom prst="rightBrace">
            <a:avLst>
              <a:gd name="adj1" fmla="val 79173"/>
              <a:gd name="adj2" fmla="val 50000"/>
            </a:avLst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29B9F3-7C4B-46B3-91EE-3FE577CF6468}"/>
              </a:ext>
            </a:extLst>
          </p:cNvPr>
          <p:cNvSpPr/>
          <p:nvPr/>
        </p:nvSpPr>
        <p:spPr>
          <a:xfrm>
            <a:off x="11004775" y="1824003"/>
            <a:ext cx="334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endParaRPr lang="ru-RU" sz="3600" dirty="0">
              <a:solidFill>
                <a:srgbClr val="FF0000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5D2679-A3B8-4AA5-BB1A-66A2A04E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7" y="2826406"/>
            <a:ext cx="7610475" cy="313372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2030128" y="6150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Неполная</a:t>
            </a:r>
            <a:r>
              <a:rPr lang="en-US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Пороговая Бинаризация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  <p:bldP spid="18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56942"/>
            <a:ext cx="8568952" cy="827739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разные цветовые модели</a:t>
            </a:r>
            <a:endParaRPr lang="ru-RU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D0F7A6-3891-43B1-A57B-DE0817203CD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5440" y="1844824"/>
            <a:ext cx="6734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теории если задача «найти» объект определенного цвета на изображении то хватит комбинации «бинаризация» + «нужная цифровая модель»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 очень нужны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Видимый Свет и </a:t>
            </a: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Цветовосприятие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4089739-E379-43F1-B24D-3C31D73822A5}"/>
              </a:ext>
            </a:extLst>
          </p:cNvPr>
          <p:cNvGrpSpPr/>
          <p:nvPr/>
        </p:nvGrpSpPr>
        <p:grpSpPr>
          <a:xfrm>
            <a:off x="6096000" y="1412776"/>
            <a:ext cx="5184576" cy="3651504"/>
            <a:chOff x="119336" y="1534912"/>
            <a:chExt cx="5184576" cy="3651504"/>
          </a:xfrm>
        </p:grpSpPr>
        <p:pic>
          <p:nvPicPr>
            <p:cNvPr id="1028" name="Picture 4" descr="https://static.wikia.nocookie.net/science/images/8/87/Spectre.jpg/revision/latest/scale-to-width-down/744?cb=20091005184243&amp;path-prefix=r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4" b="99427" l="0" r="100000">
                          <a14:foregroundMark x1="5511" y1="31489" x2="5511" y2="31489"/>
                          <a14:foregroundMark x1="24194" y1="16412" x2="21640" y2="30534"/>
                          <a14:foregroundMark x1="40457" y1="15458" x2="38172" y2="31679"/>
                          <a14:foregroundMark x1="54973" y1="18321" x2="49462" y2="29771"/>
                          <a14:foregroundMark x1="66667" y1="18893" x2="65591" y2="33015"/>
                          <a14:foregroundMark x1="93414" y1="17557" x2="85887" y2="33397"/>
                          <a14:foregroundMark x1="81183" y1="13168" x2="80914" y2="25763"/>
                          <a14:foregroundMark x1="806" y1="11450" x2="13306" y2="10687"/>
                          <a14:foregroundMark x1="1210" y1="21756" x2="1344" y2="33015"/>
                          <a14:foregroundMark x1="5511" y1="33969" x2="12903" y2="33397"/>
                          <a14:foregroundMark x1="15995" y1="11641" x2="15591" y2="32443"/>
                          <a14:foregroundMark x1="16667" y1="33779" x2="26075" y2="33969"/>
                          <a14:foregroundMark x1="19086" y1="11450" x2="27285" y2="12214"/>
                          <a14:foregroundMark x1="27554" y1="18893" x2="27554" y2="31679"/>
                          <a14:foregroundMark x1="18414" y1="15458" x2="26344" y2="30916"/>
                          <a14:foregroundMark x1="17204" y1="19656" x2="24866" y2="32824"/>
                          <a14:foregroundMark x1="27823" y1="12977" x2="17876" y2="29771"/>
                          <a14:foregroundMark x1="23522" y1="16412" x2="19892" y2="20420"/>
                          <a14:foregroundMark x1="30376" y1="11450" x2="30780" y2="32443"/>
                          <a14:foregroundMark x1="59677" y1="13168" x2="75134" y2="14313"/>
                          <a14:foregroundMark x1="60215" y1="21565" x2="60215" y2="21565"/>
                          <a14:foregroundMark x1="76613" y1="22137" x2="76613" y2="22137"/>
                          <a14:foregroundMark x1="81452" y1="11260" x2="99462" y2="12214"/>
                          <a14:foregroundMark x1="80914" y1="33206" x2="96909" y2="33969"/>
                          <a14:foregroundMark x1="83871" y1="20992" x2="96640" y2="30534"/>
                          <a14:foregroundMark x1="81989" y1="30725" x2="98118" y2="20611"/>
                          <a14:foregroundMark x1="98253" y1="26336" x2="98253" y2="32061"/>
                          <a14:foregroundMark x1="83871" y1="19656" x2="97177" y2="23092"/>
                          <a14:foregroundMark x1="81855" y1="18893" x2="83871" y2="28053"/>
                          <a14:foregroundMark x1="91398" y1="31298" x2="91398" y2="31298"/>
                          <a14:foregroundMark x1="32796" y1="23092" x2="32796" y2="23092"/>
                          <a14:foregroundMark x1="32796" y1="23092" x2="35349" y2="22901"/>
                          <a14:foregroundMark x1="35887" y1="22901" x2="35887" y2="22901"/>
                          <a14:foregroundMark x1="38172" y1="24046" x2="38172" y2="24046"/>
                          <a14:foregroundMark x1="38306" y1="29198" x2="38306" y2="2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1534912"/>
              <a:ext cx="5184576" cy="365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Прямая соединительная линия 3"/>
            <p:cNvCxnSpPr/>
            <p:nvPr/>
          </p:nvCxnSpPr>
          <p:spPr>
            <a:xfrm flipH="1">
              <a:off x="195902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>
              <a:off x="3004214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2" name="Picture 8" descr="Природа цвета. Рассказываем, что такое цвет и CRI | TL-Sho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-4120" r="-418" b="4120"/>
          <a:stretch/>
        </p:blipFill>
        <p:spPr bwMode="auto">
          <a:xfrm>
            <a:off x="5807968" y="5085184"/>
            <a:ext cx="577189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/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Как карантин науку двигал? Призмы и яблоки Ньютона | Science &amp;amp; Future |  Яндекс Дзе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16832"/>
            <a:ext cx="4328592" cy="35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5360" y="5733256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Newton, Isaac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1704</a:t>
            </a:r>
            <a:r>
              <a:rPr lang="en-US" dirty="0" smtClean="0">
                <a:solidFill>
                  <a:schemeClr val="bg1"/>
                </a:solidFill>
              </a:rPr>
              <a:t>). </a:t>
            </a:r>
            <a:r>
              <a:rPr lang="en-US" dirty="0" err="1">
                <a:solidFill>
                  <a:schemeClr val="bg1"/>
                </a:solidFill>
              </a:rPr>
              <a:t>Opticks</a:t>
            </a:r>
            <a:r>
              <a:rPr lang="en-US" dirty="0">
                <a:solidFill>
                  <a:schemeClr val="bg1"/>
                </a:solidFill>
              </a:rPr>
              <a:t>: or, </a:t>
            </a:r>
            <a:r>
              <a:rPr lang="en-US" dirty="0" smtClean="0">
                <a:solidFill>
                  <a:schemeClr val="bg1"/>
                </a:solidFill>
              </a:rPr>
              <a:t>A Treatise </a:t>
            </a:r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err="1" smtClean="0">
                <a:solidFill>
                  <a:schemeClr val="bg1"/>
                </a:solidFill>
              </a:rPr>
              <a:t>Reflexions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Refractions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Inflexions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err="1" smtClean="0">
                <a:solidFill>
                  <a:schemeClr val="bg1"/>
                </a:solidFill>
              </a:rPr>
              <a:t>Colours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smtClean="0">
                <a:solidFill>
                  <a:schemeClr val="bg1"/>
                </a:solidFill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814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142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свёртки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Набор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MNIST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15776A-9116-407B-C652-91789FC5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DB256C-1CD7-D5DD-D916-A228CA4227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59" y="1097898"/>
            <a:ext cx="2668243" cy="25443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2FDA3E-3C5A-E6DB-D2B9-65BB62FD9C6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28" y="1620585"/>
            <a:ext cx="5400600" cy="2549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2EB7D8-D06C-2757-DFF3-C72DEA2134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8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1CE4E9C8-65A7-434E-85D9-F42B8CBCA154}"/>
              </a:ext>
            </a:extLst>
          </p:cNvPr>
          <p:cNvGraphicFramePr>
            <a:graphicFrameLocks noGrp="1"/>
          </p:cNvGraphicFramePr>
          <p:nvPr/>
        </p:nvGraphicFramePr>
        <p:xfrm>
          <a:off x="7930433" y="1756823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/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0BAF5F93-18AD-42F0-8C53-1C6FACCA5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42" y="2028242"/>
                <a:ext cx="1175385" cy="1106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F8956502-4080-4B17-9228-3C698BFE137F}"/>
              </a:ext>
            </a:extLst>
          </p:cNvPr>
          <p:cNvGraphicFramePr>
            <a:graphicFrameLocks noGrp="1"/>
          </p:cNvGraphicFramePr>
          <p:nvPr/>
        </p:nvGraphicFramePr>
        <p:xfrm>
          <a:off x="988223" y="1791066"/>
          <a:ext cx="24510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endParaRPr lang="ru-RU" sz="40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657E1B0-94C6-4DBD-A5E5-63A7AC7D69D5}"/>
              </a:ext>
            </a:extLst>
          </p:cNvPr>
          <p:cNvSpPr/>
          <p:nvPr/>
        </p:nvSpPr>
        <p:spPr>
          <a:xfrm>
            <a:off x="-307921" y="1156424"/>
            <a:ext cx="4852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Исходное изображение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B200BEF-0444-497D-A661-FD4A1E98A9A3}"/>
              </a:ext>
            </a:extLst>
          </p:cNvPr>
          <p:cNvSpPr/>
          <p:nvPr/>
        </p:nvSpPr>
        <p:spPr>
          <a:xfrm>
            <a:off x="6398036" y="1121010"/>
            <a:ext cx="501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800" dirty="0">
                <a:solidFill>
                  <a:schemeClr val="bg1"/>
                </a:solidFill>
              </a:rPr>
              <a:t>Матрица Фильтра</a:t>
            </a:r>
          </a:p>
        </p:txBody>
      </p:sp>
      <p:graphicFrame>
        <p:nvGraphicFramePr>
          <p:cNvPr id="26" name="Таблица 25">
            <a:extLst>
              <a:ext uri="{FF2B5EF4-FFF2-40B4-BE49-F238E27FC236}">
                <a16:creationId xmlns:a16="http://schemas.microsoft.com/office/drawing/2014/main" id="{44B4B3D5-3BC6-473E-B96F-F99CBEAAA49E}"/>
              </a:ext>
            </a:extLst>
          </p:cNvPr>
          <p:cNvGraphicFramePr>
            <a:graphicFrameLocks noGrp="1"/>
          </p:cNvGraphicFramePr>
          <p:nvPr/>
        </p:nvGraphicFramePr>
        <p:xfrm>
          <a:off x="1237555" y="4563442"/>
          <a:ext cx="5020627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1792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1773555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636055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</a:t>
                      </a:r>
                      <a:r>
                        <a:rPr lang="ru-RU" sz="40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е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131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ё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</a:t>
                      </a:r>
                      <a:r>
                        <a:rPr lang="ru-RU" sz="4000" kern="120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+</a:t>
                      </a:r>
                      <a:endParaRPr lang="ru-RU" sz="4000" kern="12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</a:t>
                      </a:r>
                      <a:r>
                        <a:rPr lang="ru-RU" sz="4000" kern="12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*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6607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/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а</m:t>
                              </m:r>
                            </m:sub>
                            <m:sup>
                              <m:r>
                                <a:rPr lang="ru-RU" sz="3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з</m:t>
                              </m:r>
                            </m:sup>
                            <m:e/>
                          </m:nary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EDF06749-02AB-4544-A4AF-987E0FDF3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0" y="4944512"/>
                <a:ext cx="1175385" cy="1106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/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ru-RU" sz="2800" dirty="0"/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ru-RU" sz="2800" dirty="0">
                    <a:solidFill>
                      <a:schemeClr val="bg1"/>
                    </a:solidFill>
                  </a:rPr>
                  <a:t> размер фильтра</a:t>
                </a: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728F509-AD60-49B9-B0A5-E84DA9E95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575" y="3242032"/>
                <a:ext cx="3336659" cy="954107"/>
              </a:xfrm>
              <a:prstGeom prst="rect">
                <a:avLst/>
              </a:prstGeom>
              <a:blipFill>
                <a:blip r:embed="rId6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9F60B92-D1C7-43F2-B0EA-67C5F3031AC6}"/>
              </a:ext>
            </a:extLst>
          </p:cNvPr>
          <p:cNvSpPr/>
          <p:nvPr/>
        </p:nvSpPr>
        <p:spPr>
          <a:xfrm>
            <a:off x="8904312" y="4966336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sz="7200" dirty="0">
              <a:solidFill>
                <a:srgbClr val="00B0F0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484FA27-17D4-4B41-8108-9D38862EC209}"/>
              </a:ext>
            </a:extLst>
          </p:cNvPr>
          <p:cNvSpPr/>
          <p:nvPr/>
        </p:nvSpPr>
        <p:spPr>
          <a:xfrm>
            <a:off x="7074208" y="4029484"/>
            <a:ext cx="3549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Результат фильтрации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7664192-1969-4D31-A757-060DAF5A3CD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CCD82E6-2373-4F54-8E80-25597713E465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4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oMath>
                            </m:oMathPara>
                          </a14:m>
                          <a:endParaRPr lang="ru-RU" sz="4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Таблица 22">
                <a:extLst>
                  <a:ext uri="{FF2B5EF4-FFF2-40B4-BE49-F238E27FC236}">
                    <a16:creationId xmlns:a16="http://schemas.microsoft.com/office/drawing/2014/main" id="{F3F32805-1C6B-4B03-88BA-D162837052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4903572"/>
                  </p:ext>
                </p:extLst>
              </p:nvPr>
            </p:nvGraphicFramePr>
            <p:xfrm>
              <a:off x="7771147" y="4643526"/>
              <a:ext cx="2451060" cy="2103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11530">
                      <a:extLst>
                        <a:ext uri="{9D8B030D-6E8A-4147-A177-3AD203B41FA5}">
                          <a16:colId xmlns:a16="http://schemas.microsoft.com/office/drawing/2014/main" val="1595503474"/>
                        </a:ext>
                      </a:extLst>
                    </a:gridCol>
                    <a:gridCol w="811530">
                      <a:extLst>
                        <a:ext uri="{9D8B030D-6E8A-4147-A177-3AD203B41FA5}">
                          <a16:colId xmlns:a16="http://schemas.microsoft.com/office/drawing/2014/main" val="3256726534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636055110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a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b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c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77135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d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13793" r="-102985" b="-13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f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113180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g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h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 err="1">
                              <a:solidFill>
                                <a:srgbClr val="FF0000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a:t>i</a:t>
                          </a:r>
                          <a:endParaRPr lang="ru-RU" sz="4000" dirty="0">
                            <a:solidFill>
                              <a:srgbClr val="FF0000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Verdana" panose="020B060403050404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856607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92EBDA6-8BD7-47F6-8F60-5FE16306816F}"/>
              </a:ext>
            </a:extLst>
          </p:cNvPr>
          <p:cNvGrpSpPr/>
          <p:nvPr/>
        </p:nvGrpSpPr>
        <p:grpSpPr>
          <a:xfrm>
            <a:off x="4614668" y="2317399"/>
            <a:ext cx="720000" cy="720080"/>
            <a:chOff x="2927648" y="2852936"/>
            <a:chExt cx="720000" cy="72008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EB928236-D5F2-428E-82FC-7BBA79D19730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8F842B6-E54F-4183-AACD-6F5C216425C8}"/>
                </a:ext>
              </a:extLst>
            </p:cNvPr>
            <p:cNvCxnSpPr>
              <a:stCxn id="34" idx="1"/>
              <a:endCxn id="34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74AB962F-2EE0-483D-9D54-FFA27FEA06FE}"/>
                </a:ext>
              </a:extLst>
            </p:cNvPr>
            <p:cNvCxnSpPr>
              <a:stCxn id="34" idx="7"/>
              <a:endCxn id="34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649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  <p:bldP spid="28" grpId="0"/>
      <p:bldP spid="30" grpId="0"/>
      <p:bldP spid="31" grpId="0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B0EBA2AF-1A63-4A15-95BB-DEBB7BF01B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772816"/>
            <a:ext cx="7992888" cy="46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635F16B-B792-2435-E1FF-F1B7BDBCC394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6A1D8E-0E8F-4ECD-A280-23DD54364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492896"/>
            <a:ext cx="2381437" cy="23569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F9D3B-B3A5-4971-97D9-6B353BCBF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656" y="1929706"/>
            <a:ext cx="1741651" cy="17416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55FA8A-E7B9-457A-AADC-1028EA80B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656" y="3965856"/>
            <a:ext cx="1786313" cy="176792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4F2684-DD87-4886-988B-127050B05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154" y="1911736"/>
            <a:ext cx="2128468" cy="17744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171E39-F40B-45ED-89F7-C225BDA9F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409" y="3965856"/>
            <a:ext cx="1782361" cy="17744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47798E6-4FBD-4404-82FB-E849C782E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680" y="1948335"/>
            <a:ext cx="2104865" cy="16154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C88A67-2DED-491A-8176-215F0BF446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14"/>
          <a:stretch/>
        </p:blipFill>
        <p:spPr>
          <a:xfrm>
            <a:off x="7463200" y="3959329"/>
            <a:ext cx="1759162" cy="17744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1DC2CA9-2A5D-45CF-B421-F0DC3156D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106" y="2162339"/>
            <a:ext cx="2331435" cy="109302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E8C6A62-E37E-4EDE-944C-132F0D45F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855" y="3981284"/>
            <a:ext cx="1767925" cy="176792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2545D08-B7E9-4EF4-807C-03F78DE16254}"/>
              </a:ext>
            </a:extLst>
          </p:cNvPr>
          <p:cNvSpPr/>
          <p:nvPr/>
        </p:nvSpPr>
        <p:spPr>
          <a:xfrm>
            <a:off x="1769837" y="300315"/>
            <a:ext cx="9465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Разные Фильтры – Разный Результат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DDEDC-1D9B-9F1B-CAC0-485ADD4764C7}"/>
              </a:ext>
            </a:extLst>
          </p:cNvPr>
          <p:cNvSpPr txBox="1"/>
          <p:nvPr/>
        </p:nvSpPr>
        <p:spPr>
          <a:xfrm>
            <a:off x="2855640" y="6105793"/>
            <a:ext cx="6141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https://setosa.io/ev/image-kernels/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15159" y="493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 Гаусса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50" y="1765520"/>
                <a:ext cx="4470647" cy="1348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36039" y="128382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520001" y="1265752"/>
            <a:ext cx="4320413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2000" dirty="0">
                <a:solidFill>
                  <a:srgbClr val="00B050"/>
                </a:solidFill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493824" y="2935318"/>
            <a:ext cx="23727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bg1"/>
                </a:solidFill>
                <a:latin typeface="Tahoma" pitchFamily="34" charset="0"/>
                <a:sym typeface="Symbol" pitchFamily="18" charset="2"/>
              </a:rPr>
              <a:t>5 x 5,  = 1</a:t>
            </a:r>
            <a:endParaRPr lang="en-US" sz="3200" dirty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2C70CE-DCF1-471E-9AA5-A50D083EFF8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E664387-E3BD-4453-B119-F656E2EF2EFB}"/>
              </a:ext>
            </a:extLst>
          </p:cNvPr>
          <p:cNvSpPr/>
          <p:nvPr/>
        </p:nvSpPr>
        <p:spPr>
          <a:xfrm>
            <a:off x="788740" y="6271009"/>
            <a:ext cx="11734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cv2.GaussianBlur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image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sigma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344" y="3472612"/>
            <a:ext cx="9605839" cy="25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3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7307" y="6907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1-D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10" descr="step_edge2">
            <a:extLst>
              <a:ext uri="{FF2B5EF4-FFF2-40B4-BE49-F238E27FC236}">
                <a16:creationId xmlns:a16="http://schemas.microsoft.com/office/drawing/2014/main" id="{A84FBF48-ACE3-4048-BD8D-52136FDE7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853" y="2752908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Line 21">
            <a:extLst>
              <a:ext uri="{FF2B5EF4-FFF2-40B4-BE49-F238E27FC236}">
                <a16:creationId xmlns:a16="http://schemas.microsoft.com/office/drawing/2014/main" id="{E089397F-7854-4F26-9186-7DF1C219C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853" y="3750146"/>
            <a:ext cx="2743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853" y="1936021"/>
            <a:ext cx="26933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Изображение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5" name="Group 31">
            <a:extLst>
              <a:ext uri="{FF2B5EF4-FFF2-40B4-BE49-F238E27FC236}">
                <a16:creationId xmlns:a16="http://schemas.microsoft.com/office/drawing/2014/main" id="{7AEDAB49-C90B-4658-A116-21E50E86C598}"/>
              </a:ext>
            </a:extLst>
          </p:cNvPr>
          <p:cNvGrpSpPr>
            <a:grpSpLocks/>
          </p:cNvGrpSpPr>
          <p:nvPr/>
        </p:nvGrpSpPr>
        <p:grpSpPr bwMode="auto">
          <a:xfrm>
            <a:off x="4529431" y="3070042"/>
            <a:ext cx="2743200" cy="1611313"/>
            <a:chOff x="2016" y="2016"/>
            <a:chExt cx="1728" cy="101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CF84539C-55C6-408A-9005-8081DF67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77A08AD5-98C0-40E8-8EBF-303F9F67FC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22" name="Group 19">
            <a:extLst>
              <a:ext uri="{FF2B5EF4-FFF2-40B4-BE49-F238E27FC236}">
                <a16:creationId xmlns:a16="http://schemas.microsoft.com/office/drawing/2014/main" id="{6AE08F9F-8D88-4D5A-9AC5-ED1075D8C959}"/>
              </a:ext>
            </a:extLst>
          </p:cNvPr>
          <p:cNvGrpSpPr>
            <a:grpSpLocks/>
          </p:cNvGrpSpPr>
          <p:nvPr/>
        </p:nvGrpSpPr>
        <p:grpSpPr bwMode="auto">
          <a:xfrm>
            <a:off x="8509488" y="2533701"/>
            <a:ext cx="2743201" cy="1981201"/>
            <a:chOff x="3888" y="2640"/>
            <a:chExt cx="1728" cy="124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969AAB4-AF05-4D64-A525-C6165506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68BFD9F-BD08-4CBF-A130-633F8E361C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sp>
        <p:nvSpPr>
          <p:cNvPr id="26" name="Text Box 24">
            <a:extLst>
              <a:ext uri="{FF2B5EF4-FFF2-40B4-BE49-F238E27FC236}">
                <a16:creationId xmlns:a16="http://schemas.microsoft.com/office/drawing/2014/main" id="{DAD88AE8-402E-47E9-8FBF-A9297EFC3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326" y="1893052"/>
            <a:ext cx="40527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интенсивности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строка изображения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66BF8626-A265-465A-A1A8-BD2871834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844" y="1900634"/>
            <a:ext cx="3663183" cy="52322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производная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Group 31">
            <a:extLst>
              <a:ext uri="{FF2B5EF4-FFF2-40B4-BE49-F238E27FC236}">
                <a16:creationId xmlns:a16="http://schemas.microsoft.com/office/drawing/2014/main" id="{7E75DC89-F25C-45F9-84A4-1E1708C89A1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508376" y="5027348"/>
            <a:ext cx="2743200" cy="1611313"/>
            <a:chOff x="2016" y="2016"/>
            <a:chExt cx="1728" cy="1015"/>
          </a:xfrm>
        </p:grpSpPr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708F4668-E476-4E18-8F19-FA0CCE118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867309A5-D119-4562-A4FD-F6BAEACBA4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  <p:grpSp>
        <p:nvGrpSpPr>
          <p:cNvPr id="31" name="Group 19">
            <a:extLst>
              <a:ext uri="{FF2B5EF4-FFF2-40B4-BE49-F238E27FC236}">
                <a16:creationId xmlns:a16="http://schemas.microsoft.com/office/drawing/2014/main" id="{42EE8879-7C33-4582-863B-59656F76914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92391" y="4835708"/>
            <a:ext cx="2743200" cy="1981201"/>
            <a:chOff x="3888" y="2640"/>
            <a:chExt cx="1728" cy="1248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0A51005-5699-49D2-B5BF-46F1CF5A7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3264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5B20932E-5BB6-40D6-ABA5-173AA350329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07" y="2640"/>
              <a:ext cx="909" cy="624"/>
            </a:xfrm>
            <a:custGeom>
              <a:avLst/>
              <a:gdLst>
                <a:gd name="T0" fmla="*/ 0 w 909"/>
                <a:gd name="T1" fmla="*/ 0 h 630"/>
                <a:gd name="T2" fmla="*/ 288 w 909"/>
                <a:gd name="T3" fmla="*/ 6 h 630"/>
                <a:gd name="T4" fmla="*/ 354 w 909"/>
                <a:gd name="T5" fmla="*/ 75 h 630"/>
                <a:gd name="T6" fmla="*/ 399 w 909"/>
                <a:gd name="T7" fmla="*/ 393 h 630"/>
                <a:gd name="T8" fmla="*/ 459 w 909"/>
                <a:gd name="T9" fmla="*/ 576 h 630"/>
                <a:gd name="T10" fmla="*/ 528 w 909"/>
                <a:gd name="T11" fmla="*/ 396 h 630"/>
                <a:gd name="T12" fmla="*/ 564 w 909"/>
                <a:gd name="T13" fmla="*/ 87 h 630"/>
                <a:gd name="T14" fmla="*/ 642 w 909"/>
                <a:gd name="T15" fmla="*/ 15 h 630"/>
                <a:gd name="T16" fmla="*/ 909 w 909"/>
                <a:gd name="T17" fmla="*/ 3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09"/>
                <a:gd name="T28" fmla="*/ 0 h 630"/>
                <a:gd name="T29" fmla="*/ 909 w 909"/>
                <a:gd name="T30" fmla="*/ 630 h 6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09" h="630">
                  <a:moveTo>
                    <a:pt x="0" y="0"/>
                  </a:moveTo>
                  <a:cubicBezTo>
                    <a:pt x="48" y="1"/>
                    <a:pt x="231" y="0"/>
                    <a:pt x="288" y="6"/>
                  </a:cubicBezTo>
                  <a:cubicBezTo>
                    <a:pt x="345" y="12"/>
                    <a:pt x="351" y="57"/>
                    <a:pt x="354" y="84"/>
                  </a:cubicBezTo>
                  <a:cubicBezTo>
                    <a:pt x="357" y="111"/>
                    <a:pt x="382" y="338"/>
                    <a:pt x="399" y="429"/>
                  </a:cubicBezTo>
                  <a:cubicBezTo>
                    <a:pt x="416" y="520"/>
                    <a:pt x="438" y="630"/>
                    <a:pt x="459" y="630"/>
                  </a:cubicBezTo>
                  <a:cubicBezTo>
                    <a:pt x="483" y="630"/>
                    <a:pt x="504" y="536"/>
                    <a:pt x="528" y="432"/>
                  </a:cubicBezTo>
                  <a:cubicBezTo>
                    <a:pt x="546" y="343"/>
                    <a:pt x="545" y="165"/>
                    <a:pt x="564" y="96"/>
                  </a:cubicBezTo>
                  <a:cubicBezTo>
                    <a:pt x="581" y="24"/>
                    <a:pt x="585" y="28"/>
                    <a:pt x="642" y="15"/>
                  </a:cubicBezTo>
                  <a:cubicBezTo>
                    <a:pt x="699" y="2"/>
                    <a:pt x="854" y="5"/>
                    <a:pt x="909" y="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75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61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2-D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 (градиент яркости)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1EAE7E41-D3EA-4EDF-B90E-F5A977051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35" y="3134042"/>
            <a:ext cx="11924427" cy="3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 направлен в сторону наибольшего изменения интенсивности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BE699A8-BF0E-4E64-8C0C-7379E89E10D7}"/>
              </a:ext>
            </a:extLst>
          </p:cNvPr>
          <p:cNvGrpSpPr>
            <a:grpSpLocks/>
          </p:cNvGrpSpPr>
          <p:nvPr/>
        </p:nvGrpSpPr>
        <p:grpSpPr bwMode="auto">
          <a:xfrm>
            <a:off x="7662996" y="1947853"/>
            <a:ext cx="990600" cy="990600"/>
            <a:chOff x="3840" y="1776"/>
            <a:chExt cx="624" cy="624"/>
          </a:xfrm>
        </p:grpSpPr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2D1AC108-6E65-4EAA-BBC3-27484C281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776"/>
              <a:ext cx="624" cy="624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7" name="Oval 8">
              <a:extLst>
                <a:ext uri="{FF2B5EF4-FFF2-40B4-BE49-F238E27FC236}">
                  <a16:creationId xmlns:a16="http://schemas.microsoft.com/office/drawing/2014/main" id="{8FC236DD-EE2A-4009-95E1-C0983741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D6F881E-E5E6-4040-8933-3F0AE6B37BF6}"/>
              </a:ext>
            </a:extLst>
          </p:cNvPr>
          <p:cNvGrpSpPr/>
          <p:nvPr/>
        </p:nvGrpSpPr>
        <p:grpSpPr>
          <a:xfrm>
            <a:off x="861609" y="1888564"/>
            <a:ext cx="304800" cy="990600"/>
            <a:chOff x="861609" y="1888564"/>
            <a:chExt cx="304800" cy="990600"/>
          </a:xfrm>
        </p:grpSpPr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93493396-5C7D-4751-9D06-FCC7A3C2C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09" y="1888564"/>
              <a:ext cx="304800" cy="990600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6" name="Oval 14">
              <a:extLst>
                <a:ext uri="{FF2B5EF4-FFF2-40B4-BE49-F238E27FC236}">
                  <a16:creationId xmlns:a16="http://schemas.microsoft.com/office/drawing/2014/main" id="{77A743DF-6CF5-4EB0-9F89-D6E4F9DFB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859" y="2383864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48" name="Group 16">
            <a:extLst>
              <a:ext uri="{FF2B5EF4-FFF2-40B4-BE49-F238E27FC236}">
                <a16:creationId xmlns:a16="http://schemas.microsoft.com/office/drawing/2014/main" id="{7FB3B127-7B41-41C7-AD29-DC328F98F24A}"/>
              </a:ext>
            </a:extLst>
          </p:cNvPr>
          <p:cNvGrpSpPr>
            <a:grpSpLocks/>
          </p:cNvGrpSpPr>
          <p:nvPr/>
        </p:nvGrpSpPr>
        <p:grpSpPr bwMode="auto">
          <a:xfrm>
            <a:off x="4457296" y="1774264"/>
            <a:ext cx="1074738" cy="304800"/>
            <a:chOff x="2395" y="1776"/>
            <a:chExt cx="677" cy="192"/>
          </a:xfrm>
        </p:grpSpPr>
        <p:sp>
          <p:nvSpPr>
            <p:cNvPr id="50" name="Rectangle 18">
              <a:extLst>
                <a:ext uri="{FF2B5EF4-FFF2-40B4-BE49-F238E27FC236}">
                  <a16:creationId xmlns:a16="http://schemas.microsoft.com/office/drawing/2014/main" id="{56BC19A2-FE2D-4372-A0E5-22B03F79E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2" name="Oval 20">
              <a:extLst>
                <a:ext uri="{FF2B5EF4-FFF2-40B4-BE49-F238E27FC236}">
                  <a16:creationId xmlns:a16="http://schemas.microsoft.com/office/drawing/2014/main" id="{FD91E816-0883-4895-A505-1CA64B2A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53" name="Group 21">
            <a:extLst>
              <a:ext uri="{FF2B5EF4-FFF2-40B4-BE49-F238E27FC236}">
                <a16:creationId xmlns:a16="http://schemas.microsoft.com/office/drawing/2014/main" id="{57A50B11-CB2A-4A1F-A373-8562415B0B02}"/>
              </a:ext>
            </a:extLst>
          </p:cNvPr>
          <p:cNvGrpSpPr>
            <a:grpSpLocks/>
          </p:cNvGrpSpPr>
          <p:nvPr/>
        </p:nvGrpSpPr>
        <p:grpSpPr bwMode="auto">
          <a:xfrm>
            <a:off x="8120196" y="1957904"/>
            <a:ext cx="485775" cy="509587"/>
            <a:chOff x="4152" y="1776"/>
            <a:chExt cx="306" cy="321"/>
          </a:xfrm>
        </p:grpSpPr>
        <p:sp>
          <p:nvSpPr>
            <p:cNvPr id="54" name="Line 22">
              <a:extLst>
                <a:ext uri="{FF2B5EF4-FFF2-40B4-BE49-F238E27FC236}">
                  <a16:creationId xmlns:a16="http://schemas.microsoft.com/office/drawing/2014/main" id="{16E035AC-7C74-44DE-A95B-3E250D838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5" name="Line 23">
              <a:extLst>
                <a:ext uri="{FF2B5EF4-FFF2-40B4-BE49-F238E27FC236}">
                  <a16:creationId xmlns:a16="http://schemas.microsoft.com/office/drawing/2014/main" id="{892D2051-01D4-4190-82D0-84DA57F45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82A7BA6F-2C38-4953-8373-D236A5C2421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57" name="Picture 25" descr="Edittex">
              <a:extLst>
                <a:ext uri="{FF2B5EF4-FFF2-40B4-BE49-F238E27FC236}">
                  <a16:creationId xmlns:a16="http://schemas.microsoft.com/office/drawing/2014/main" id="{46152906-83E4-400D-A3EF-FF9936B82B2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Rectangle 26">
            <a:extLst>
              <a:ext uri="{FF2B5EF4-FFF2-40B4-BE49-F238E27FC236}">
                <a16:creationId xmlns:a16="http://schemas.microsoft.com/office/drawing/2014/main" id="{E72CEBBB-DD36-4CFF-A484-A3C0F709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3862192"/>
            <a:ext cx="8077200" cy="56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Направления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градиента задается как: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/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077F5A54-624F-4312-9250-EF182D44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7" y="1934948"/>
                <a:ext cx="2230354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/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A1A1554E-162D-403D-8076-82665DA37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223" y="1934948"/>
                <a:ext cx="2170530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182" y="1850866"/>
                <a:ext cx="2439642" cy="10511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7CDFB30-D70A-4499-986A-056BB1ADFFEC}"/>
              </a:ext>
            </a:extLst>
          </p:cNvPr>
          <p:cNvSpPr/>
          <p:nvPr/>
        </p:nvSpPr>
        <p:spPr>
          <a:xfrm>
            <a:off x="574231" y="4704445"/>
            <a:ext cx="8768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ru-RU" sz="24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Сила края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задается величиной (нормой) градиента: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/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D01731A8-051C-458C-BBF4-6C582F2F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76" y="5302936"/>
                <a:ext cx="4542427" cy="1365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/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57C8ED5-7771-48C6-B46A-E1DBE213B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848" y="3634092"/>
                <a:ext cx="3369640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19">
            <a:extLst>
              <a:ext uri="{FF2B5EF4-FFF2-40B4-BE49-F238E27FC236}">
                <a16:creationId xmlns:a16="http://schemas.microsoft.com/office/drawing/2014/main" id="{690AABE8-F7E1-491C-B73B-30E74D89371F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731934" y="2193364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68" name="Line 6">
            <a:extLst>
              <a:ext uri="{FF2B5EF4-FFF2-40B4-BE49-F238E27FC236}">
                <a16:creationId xmlns:a16="http://schemas.microsoft.com/office/drawing/2014/main" id="{2E283346-784F-480C-B9A0-42D7E81841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34484" y="2129221"/>
            <a:ext cx="328613" cy="3286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45" name="Line 13">
            <a:extLst>
              <a:ext uri="{FF2B5EF4-FFF2-40B4-BE49-F238E27FC236}">
                <a16:creationId xmlns:a16="http://schemas.microsoft.com/office/drawing/2014/main" id="{6742DACE-5669-44FE-887C-4CC351756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956859" y="2432230"/>
            <a:ext cx="5334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4" grpId="0"/>
      <p:bldP spid="58" grpId="0"/>
      <p:bldP spid="61" grpId="0"/>
      <p:bldP spid="62" grpId="0"/>
      <p:bldP spid="63" grpId="0"/>
      <p:bldP spid="3" grpId="0"/>
      <p:bldP spid="66" grpId="0"/>
      <p:bldP spid="5" grpId="0"/>
      <p:bldP spid="67" grpId="0" animBg="1"/>
      <p:bldP spid="68" grpId="0" animBg="1"/>
      <p:bldP spid="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6107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Гаусс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54248" t="5136" b="1754"/>
          <a:stretch/>
        </p:blipFill>
        <p:spPr>
          <a:xfrm>
            <a:off x="3252888" y="1985515"/>
            <a:ext cx="2267048" cy="1872208"/>
          </a:xfrm>
          <a:prstGeom prst="rect">
            <a:avLst/>
          </a:prstGeom>
        </p:spPr>
      </p:pic>
      <p:graphicFrame>
        <p:nvGraphicFramePr>
          <p:cNvPr id="36" name="Таблица 35">
            <a:extLst>
              <a:ext uri="{FF2B5EF4-FFF2-40B4-BE49-F238E27FC236}">
                <a16:creationId xmlns:a16="http://schemas.microsoft.com/office/drawing/2014/main" id="{E740AA06-A7C4-413E-88D0-217B4F96CF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7236" y="2129531"/>
          <a:ext cx="1623060" cy="701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59550347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256726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ru-RU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40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713585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3271492" y="2777603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/>
              <p:nvPr/>
            </p:nvSpPr>
            <p:spPr>
              <a:xfrm>
                <a:off x="463180" y="977403"/>
                <a:ext cx="426552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018D15F9-0A18-4E90-A83F-63D237829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0" y="977403"/>
                <a:ext cx="4265527" cy="9285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568" y="929972"/>
            <a:ext cx="543610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Интенсивность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DC4DDBEB-E132-4C2A-B90F-5EF2FDDB0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6731" y="4077072"/>
            <a:ext cx="51026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Производная вдоль линии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661248"/>
                <a:ext cx="2328458" cy="720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4" descr="realgaussia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455" b="90364" l="13097" r="94543"/>
                    </a14:imgEffect>
                  </a14:imgLayer>
                </a14:imgProps>
              </a:ext>
            </a:extLst>
          </a:blip>
          <a:srcRect l="12666" t="23703" r="6180" b="8795"/>
          <a:stretch/>
        </p:blipFill>
        <p:spPr bwMode="auto">
          <a:xfrm>
            <a:off x="191344" y="3717032"/>
            <a:ext cx="3115613" cy="194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1840" y="1434028"/>
            <a:ext cx="6552728" cy="1876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1944" y="4653136"/>
            <a:ext cx="6600056" cy="18876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1"/>
          <a:srcRect l="4054" t="1129" b="2785"/>
          <a:stretch/>
        </p:blipFill>
        <p:spPr>
          <a:xfrm>
            <a:off x="3287689" y="4581128"/>
            <a:ext cx="2232248" cy="1850711"/>
          </a:xfrm>
          <a:prstGeom prst="rect">
            <a:avLst/>
          </a:prstGeom>
        </p:spPr>
      </p:pic>
      <p:cxnSp>
        <p:nvCxnSpPr>
          <p:cNvPr id="24" name="Прямая соединительная линия 23"/>
          <p:cNvCxnSpPr/>
          <p:nvPr/>
        </p:nvCxnSpPr>
        <p:spPr>
          <a:xfrm>
            <a:off x="3287688" y="5373216"/>
            <a:ext cx="22322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5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49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767408" y="1916832"/>
            <a:ext cx="11424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endParaRPr lang="ru-RU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и простые модели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8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95400" y="-171400"/>
            <a:ext cx="10972800" cy="1143000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Красота в глазах смотрящего…</a:t>
            </a:r>
          </a:p>
        </p:txBody>
      </p:sp>
      <p:pic>
        <p:nvPicPr>
          <p:cNvPr id="10" name="Picture 4" descr="Image result for what we see because of reflected light">
            <a:extLst>
              <a:ext uri="{FF2B5EF4-FFF2-40B4-BE49-F238E27FC236}">
                <a16:creationId xmlns:a16="http://schemas.microsoft.com/office/drawing/2014/main" id="{B327CF17-F2EF-4863-8E93-B7E5E19D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2420888"/>
            <a:ext cx="421216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what we see because of reflected light">
            <a:extLst>
              <a:ext uri="{FF2B5EF4-FFF2-40B4-BE49-F238E27FC236}">
                <a16:creationId xmlns:a16="http://schemas.microsoft.com/office/drawing/2014/main" id="{717B4013-2259-4A56-A156-145708A6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348880"/>
            <a:ext cx="385117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9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829381" y="1488297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734037" y="1344281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89421" y="5376729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734037" y="1344281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89421" y="5376729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734037" y="1717641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77853" y="5376729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9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-&gt;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Таблички?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с лицом)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8D863-5CF7-7E34-C30C-B38898CD7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367135" y="2057268"/>
            <a:ext cx="7488832" cy="12354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DE07CC-10E1-5CAF-D50E-B38E028423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407368" y="4540166"/>
            <a:ext cx="4411253" cy="19323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F925F3-0C88-4308-E3D7-F3B6AFE418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87888" y="4636757"/>
            <a:ext cx="6417852" cy="14523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976B1EA-0AD5-21F6-C259-A51F390CD3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0450" y="1121419"/>
            <a:ext cx="3790600" cy="30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может быть особой точкой?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A74799-D604-4D78-817F-17E5EB2CAD01}"/>
              </a:ext>
            </a:extLst>
          </p:cNvPr>
          <p:cNvSpPr/>
          <p:nvPr/>
        </p:nvSpPr>
        <p:spPr>
          <a:xfrm>
            <a:off x="2219400" y="6365725"/>
            <a:ext cx="8088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https://docs.opencv.org/master/df/d54/tutorial_py_features_meaning.html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02BD5B3-CF87-4DBE-AB59-396EA22E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60" y="1554328"/>
            <a:ext cx="5405511" cy="4804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DB0376-347D-4078-B0A8-9F967110B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97" y="170350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9" y="421778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386DF1C-55AC-440C-86D8-A273245A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79" y="3604834"/>
            <a:ext cx="1524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2430FA04-7CD9-44FA-A443-13479A5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040" y="3038847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BDE8980B-68EF-485B-A936-75735EC7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566" y="2122257"/>
            <a:ext cx="238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D4EB3F7A-9890-4DEB-9619-B299A29A8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03" y="425813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0F33399-D383-4EE2-A1CF-EEA0D36E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1" y="3943807"/>
            <a:ext cx="5143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246F3868-9ED8-4181-9EC7-6F9A078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52" y="2801842"/>
            <a:ext cx="3619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CF1F38E7-41C5-466F-8465-E23A3390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79" y="345636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502" y="16008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77" y="3380528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54" y="2246082"/>
            <a:ext cx="9334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F48BE03C-E7A6-4EC5-A5F9-C23E395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48" y="3541312"/>
            <a:ext cx="2476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391" y="2801842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Picture 114">
            <a:extLst>
              <a:ext uri="{FF2B5EF4-FFF2-40B4-BE49-F238E27FC236}">
                <a16:creationId xmlns:a16="http://schemas.microsoft.com/office/drawing/2014/main" id="{6D9B9C7C-D2A1-4C04-951D-6658D0E0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6" y="3594840"/>
            <a:ext cx="26670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9" name="Picture 115">
            <a:extLst>
              <a:ext uri="{FF2B5EF4-FFF2-40B4-BE49-F238E27FC236}">
                <a16:creationId xmlns:a16="http://schemas.microsoft.com/office/drawing/2014/main" id="{E2723B28-77CE-4277-8B65-E66496DE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454" y="256371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2" name="Picture 118">
            <a:extLst>
              <a:ext uri="{FF2B5EF4-FFF2-40B4-BE49-F238E27FC236}">
                <a16:creationId xmlns:a16="http://schemas.microsoft.com/office/drawing/2014/main" id="{88C437A3-5AEE-4DAD-9628-C72F9FD0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542" y="36853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3" name="Picture 119">
            <a:extLst>
              <a:ext uri="{FF2B5EF4-FFF2-40B4-BE49-F238E27FC236}">
                <a16:creationId xmlns:a16="http://schemas.microsoft.com/office/drawing/2014/main" id="{00538A45-A7C0-43D4-B988-E6EC5E54F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63" y="1741839"/>
            <a:ext cx="39052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FCD00C-A12D-42E8-BB3D-8B201F435FA2}"/>
              </a:ext>
            </a:extLst>
          </p:cNvPr>
          <p:cNvSpPr/>
          <p:nvPr/>
        </p:nvSpPr>
        <p:spPr>
          <a:xfrm>
            <a:off x="8708648" y="4330583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128 (4*4*8)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Инженерия признаков для Изображений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240016" y="1772816"/>
            <a:ext cx="9361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SIFT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SURF </a:t>
            </a:r>
            <a:br>
              <a:rPr lang="en-US" b="1" dirty="0">
                <a:solidFill>
                  <a:schemeClr val="bg1"/>
                </a:solidFill>
                <a:latin typeface="-apple-system"/>
              </a:rPr>
            </a:br>
            <a:r>
              <a:rPr lang="en-US" b="1" dirty="0">
                <a:solidFill>
                  <a:schemeClr val="bg1"/>
                </a:solidFill>
                <a:latin typeface="-apple-system"/>
              </a:rPr>
              <a:t>ORB</a:t>
            </a:r>
            <a:endParaRPr lang="ru-RU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22"/>
          <a:srcRect l="3962" t="7876" r="2851"/>
          <a:stretch/>
        </p:blipFill>
        <p:spPr>
          <a:xfrm>
            <a:off x="6960096" y="4869160"/>
            <a:ext cx="4149811" cy="18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0"/>
            <a:ext cx="8856984" cy="827739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Scale-Invariant Feature Transform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Дескриптор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FB7321F-EA42-4E17-A879-8F86286051AE}"/>
              </a:ext>
            </a:extLst>
          </p:cNvPr>
          <p:cNvSpPr/>
          <p:nvPr/>
        </p:nvSpPr>
        <p:spPr>
          <a:xfrm>
            <a:off x="263352" y="1052736"/>
            <a:ext cx="110578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Вычисляем градиент в каждом пикселе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Строим гистограммы направлений градиентов по прямоугольным областям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- Вклад каждого пикселя взвешиваем по </a:t>
            </a:r>
            <a:r>
              <a:rPr lang="ru-RU" sz="2400" dirty="0" err="1">
                <a:solidFill>
                  <a:schemeClr val="bg1"/>
                </a:solidFill>
                <a:cs typeface="Times New Roman" pitchFamily="18" charset="0"/>
              </a:rPr>
              <a:t>гауссиане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 с центром в центре окрестности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Обычно – сетка 4x4</a:t>
            </a:r>
            <a:r>
              <a:rPr lang="en-US" sz="2400" dirty="0">
                <a:solidFill>
                  <a:schemeClr val="bg1"/>
                </a:solidFill>
                <a:cs typeface="Times New Roman" pitchFamily="18" charset="0"/>
              </a:rPr>
              <a:t> (~ 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«масштабу» точки</a:t>
            </a:r>
            <a:r>
              <a:rPr lang="en-US" sz="2400" dirty="0">
                <a:solidFill>
                  <a:schemeClr val="bg1"/>
                </a:solidFill>
                <a:cs typeface="Times New Roman" pitchFamily="18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, в каждой гистограмма с 8ю ячейками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cs typeface="Times New Roman" pitchFamily="18" charset="0"/>
              </a:rPr>
              <a:t>• Стандартная длина вектора-дескриптора – 128 (4*4*8)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962" t="7876" r="2851"/>
          <a:stretch/>
        </p:blipFill>
        <p:spPr>
          <a:xfrm>
            <a:off x="3359696" y="3140968"/>
            <a:ext cx="6059372" cy="2681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0A8BE-D175-8F21-2DFF-0180160B9DC2}"/>
              </a:ext>
            </a:extLst>
          </p:cNvPr>
          <p:cNvSpPr txBox="1"/>
          <p:nvPr/>
        </p:nvSpPr>
        <p:spPr>
          <a:xfrm>
            <a:off x="2423592" y="6021288"/>
            <a:ext cx="7313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Lowe, David G. "Distinctive image features from scale-invariant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keypoints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60 (2004): 91-110.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3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примеров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84E697-05D8-81B5-CB15-5CC60E9A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108394"/>
            <a:ext cx="4176464" cy="27836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4BFEB9-52BC-B72B-39ED-2398FD4B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129247"/>
            <a:ext cx="3845803" cy="25622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43850A-33FA-D3CD-B524-6D0C61874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28" y="4036412"/>
            <a:ext cx="5550963" cy="26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примеров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0A2C3F-28A7-05AC-CC24-CACBD7AE495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3921" y="3981029"/>
            <a:ext cx="5233410" cy="27074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B79099-A5C7-3B0B-8C91-3C01D7EEC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72" y="1567353"/>
            <a:ext cx="3801437" cy="253552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723C5D-4200-EB22-648B-F01120147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961" y="1129247"/>
            <a:ext cx="4227658" cy="28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340768"/>
            <a:ext cx="7272808" cy="484175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360" y="2564904"/>
            <a:ext cx="647700" cy="6477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264" y="2780928"/>
            <a:ext cx="581025" cy="59055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360" y="3573016"/>
            <a:ext cx="495300" cy="504825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352" y="5013176"/>
            <a:ext cx="904875" cy="89535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504" y="4005064"/>
            <a:ext cx="400050" cy="4000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0296" y="3717032"/>
            <a:ext cx="333375" cy="333375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8568" y="4005064"/>
            <a:ext cx="571500" cy="5715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2504" y="5373216"/>
            <a:ext cx="342900" cy="3429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2544" y="1268760"/>
            <a:ext cx="1066800" cy="10668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0456" y="3068960"/>
            <a:ext cx="304800" cy="304800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84432" y="1340768"/>
            <a:ext cx="781050" cy="781050"/>
          </a:xfrm>
          <a:prstGeom prst="rect">
            <a:avLst/>
          </a:prstGeom>
        </p:spPr>
      </p:pic>
      <p:sp>
        <p:nvSpPr>
          <p:cNvPr id="21" name="Заголовок 1"/>
          <p:cNvSpPr txBox="1">
            <a:spLocks/>
          </p:cNvSpPr>
          <p:nvPr/>
        </p:nvSpPr>
        <p:spPr>
          <a:xfrm>
            <a:off x="2207568" y="1023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Больше Особых Точек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3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Схема метода «мешок слов»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D334F0B-D34B-46A4-BDAC-8391FAE4A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92" b="79798" l="7371" r="94024">
                        <a14:foregroundMark x1="15139" y1="28283" x2="29283" y2="79293"/>
                        <a14:foregroundMark x1="56972" y1="36364" x2="48805" y2="58586"/>
                        <a14:foregroundMark x1="48805" y1="58586" x2="59562" y2="72727"/>
                        <a14:foregroundMark x1="59562" y1="72727" x2="58765" y2="54545"/>
                        <a14:foregroundMark x1="86454" y1="27778" x2="73904" y2="38384"/>
                        <a14:foregroundMark x1="73904" y1="38384" x2="76295" y2="72727"/>
                        <a14:foregroundMark x1="76295" y1="72727" x2="87251" y2="77273"/>
                        <a14:foregroundMark x1="87251" y1="77273" x2="94024" y2="51010"/>
                        <a14:foregroundMark x1="94024" y1="51010" x2="83267" y2="33838"/>
                        <a14:foregroundMark x1="83267" y1="33838" x2="81673" y2="33838"/>
                        <a14:foregroundMark x1="13147" y1="21717" x2="7371" y2="48990"/>
                        <a14:foregroundMark x1="7371" y1="48990" x2="14940" y2="71717"/>
                        <a14:foregroundMark x1="14940" y1="71717" x2="18526" y2="45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3" t="11921" r="1650" b="11948"/>
          <a:stretch/>
        </p:blipFill>
        <p:spPr bwMode="auto">
          <a:xfrm>
            <a:off x="7161430" y="1531788"/>
            <a:ext cx="4074161" cy="129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DEA3ED0D-58C3-4928-82FF-CF653F73E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11615" r="1924" b="8364"/>
          <a:stretch/>
        </p:blipFill>
        <p:spPr bwMode="auto">
          <a:xfrm>
            <a:off x="7166170" y="3039021"/>
            <a:ext cx="3898038" cy="99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7924650-8214-4CDE-9851-BF335C426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429" b="96786" l="8100" r="95016">
                        <a14:foregroundMark x1="21495" y1="77500" x2="21495" y2="77500"/>
                        <a14:foregroundMark x1="38941" y1="75357" x2="38941" y2="75357"/>
                        <a14:foregroundMark x1="56075" y1="77500" x2="56075" y2="77500"/>
                        <a14:foregroundMark x1="59502" y1="88571" x2="59502" y2="88571"/>
                        <a14:foregroundMark x1="80374" y1="89643" x2="80374" y2="89643"/>
                        <a14:foregroundMark x1="81931" y1="75000" x2="81931" y2="75000"/>
                        <a14:foregroundMark x1="94704" y1="80000" x2="94704" y2="80000"/>
                        <a14:foregroundMark x1="95016" y1="80000" x2="95016" y2="80000"/>
                        <a14:foregroundMark x1="78505" y1="86786" x2="78505" y2="86786"/>
                        <a14:foregroundMark x1="53271" y1="88214" x2="57632" y2="88214"/>
                        <a14:foregroundMark x1="19315" y1="85000" x2="19315" y2="85000"/>
                        <a14:foregroundMark x1="16511" y1="95000" x2="16511" y2="95000"/>
                        <a14:foregroundMark x1="21807" y1="92857" x2="21807" y2="92857"/>
                        <a14:foregroundMark x1="22741" y1="91429" x2="22741" y2="91429"/>
                        <a14:foregroundMark x1="8411" y1="79643" x2="8411" y2="79643"/>
                        <a14:foregroundMark x1="42368" y1="85357" x2="42368" y2="88214"/>
                        <a14:foregroundMark x1="37383" y1="73571" x2="39875" y2="73571"/>
                        <a14:foregroundMark x1="79128" y1="71429" x2="82555" y2="72500"/>
                        <a14:backgroundMark x1="3178" y1="79643" x2="7788" y2="92857"/>
                        <a14:backgroundMark x1="2804" y1="78571" x2="3178" y2="79643"/>
                        <a14:backgroundMark x1="38629" y1="81071" x2="38629" y2="81071"/>
                        <a14:backgroundMark x1="32087" y1="81786" x2="43925" y2="8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57" t="71097" r="6734"/>
          <a:stretch/>
        </p:blipFill>
        <p:spPr bwMode="auto">
          <a:xfrm>
            <a:off x="7608168" y="4134200"/>
            <a:ext cx="3297678" cy="99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4ACD58E5-F1CE-4E75-B6B3-9AA92B18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153" b="94237" l="5720" r="97417">
                        <a14:foregroundMark x1="7841" y1="74915" x2="7841" y2="74915"/>
                        <a14:foregroundMark x1="6734" y1="83729" x2="6734" y2="83729"/>
                        <a14:foregroundMark x1="42435" y1="57288" x2="42435" y2="57288"/>
                        <a14:foregroundMark x1="47232" y1="89831" x2="47232" y2="89831"/>
                        <a14:foregroundMark x1="52399" y1="86102" x2="52399" y2="86102"/>
                        <a14:foregroundMark x1="87362" y1="88136" x2="87362" y2="88136"/>
                        <a14:foregroundMark x1="87362" y1="67458" x2="87362" y2="67458"/>
                        <a14:foregroundMark x1="76107" y1="72542" x2="76107" y2="72542"/>
                        <a14:foregroundMark x1="93081" y1="72203" x2="93081" y2="72203"/>
                        <a14:foregroundMark x1="97509" y1="77966" x2="97509" y2="77966"/>
                        <a14:foregroundMark x1="93819" y1="84068" x2="93819" y2="84068"/>
                        <a14:foregroundMark x1="53137" y1="76610" x2="53137" y2="76610"/>
                        <a14:foregroundMark x1="47694" y1="76610" x2="47694" y2="76610"/>
                        <a14:foregroundMark x1="46218" y1="85763" x2="46218" y2="85763"/>
                        <a14:foregroundMark x1="37546" y1="67458" x2="37546" y2="67458"/>
                        <a14:foregroundMark x1="37546" y1="63051" x2="37546" y2="63051"/>
                        <a14:foregroundMark x1="61347" y1="85424" x2="61347" y2="85424"/>
                        <a14:foregroundMark x1="60055" y1="77966" x2="60055" y2="77966"/>
                        <a14:foregroundMark x1="16513" y1="87119" x2="19373" y2="86102"/>
                        <a14:foregroundMark x1="60148" y1="88475" x2="62362" y2="91186"/>
                        <a14:foregroundMark x1="41605" y1="82712" x2="42528" y2="89153"/>
                        <a14:foregroundMark x1="46771" y1="87458" x2="46587" y2="88136"/>
                        <a14:foregroundMark x1="47601" y1="85424" x2="48524" y2="90169"/>
                        <a14:foregroundMark x1="82011" y1="88475" x2="81642" y2="85424"/>
                        <a14:foregroundMark x1="94926" y1="86102" x2="94004" y2="85763"/>
                        <a14:foregroundMark x1="93635" y1="90169" x2="93081" y2="90169"/>
                        <a14:foregroundMark x1="95849" y1="90508" x2="95849" y2="90508"/>
                        <a14:foregroundMark x1="94280" y1="91186" x2="94280" y2="91186"/>
                        <a14:foregroundMark x1="93173" y1="90847" x2="93173" y2="90847"/>
                        <a14:foregroundMark x1="92620" y1="91186" x2="92620" y2="91186"/>
                        <a14:foregroundMark x1="92528" y1="91864" x2="92528" y2="91864"/>
                        <a14:foregroundMark x1="12454" y1="85763" x2="11439" y2="83729"/>
                        <a14:foregroundMark x1="25277" y1="85085" x2="26107" y2="87119"/>
                        <a14:foregroundMark x1="24262" y1="89831" x2="26292" y2="91186"/>
                        <a14:foregroundMark x1="6734" y1="93559" x2="6734" y2="93559"/>
                        <a14:foregroundMark x1="7657" y1="89492" x2="7657" y2="89492"/>
                        <a14:foregroundMark x1="74077" y1="93559" x2="75277" y2="94915"/>
                        <a14:foregroundMark x1="75369" y1="90169" x2="74815" y2="83390"/>
                        <a14:foregroundMark x1="75646" y1="90508" x2="76384" y2="94915"/>
                        <a14:foregroundMark x1="76199" y1="89153" x2="76199" y2="89153"/>
                        <a14:foregroundMark x1="75277" y1="84068" x2="75277" y2="84068"/>
                        <a14:foregroundMark x1="42712" y1="92881" x2="42712" y2="92881"/>
                        <a14:foregroundMark x1="41974" y1="92881" x2="41974" y2="92881"/>
                        <a14:foregroundMark x1="40683" y1="93559" x2="40683" y2="93559"/>
                        <a14:foregroundMark x1="42804" y1="88814" x2="42804" y2="88814"/>
                        <a14:foregroundMark x1="58948" y1="91525" x2="58948" y2="91525"/>
                        <a14:foregroundMark x1="8026" y1="94237" x2="7103" y2="86102"/>
                        <a14:foregroundMark x1="6273" y1="94237" x2="5720" y2="93559"/>
                        <a14:foregroundMark x1="23524" y1="90508" x2="23524" y2="90508"/>
                        <a14:foregroundMark x1="25646" y1="52203" x2="25646" y2="52203"/>
                        <a14:foregroundMark x1="13100" y1="19322" x2="12823" y2="71186"/>
                        <a14:foregroundMark x1="42528" y1="41017" x2="42159" y2="74237"/>
                        <a14:foregroundMark x1="42159" y1="74237" x2="42804" y2="74576"/>
                        <a14:foregroundMark x1="87085" y1="9153" x2="87085" y2="9153"/>
                        <a14:foregroundMark x1="82565" y1="85085" x2="82565" y2="85085"/>
                        <a14:foregroundMark x1="12915" y1="83390" x2="13376" y2="86780"/>
                        <a14:foregroundMark x1="14022" y1="82712" x2="14299" y2="89831"/>
                        <a14:foregroundMark x1="82011" y1="84407" x2="82472" y2="87797"/>
                        <a14:foregroundMark x1="83118" y1="91186" x2="83118" y2="91186"/>
                        <a14:foregroundMark x1="82841" y1="82373" x2="82841" y2="82373"/>
                        <a14:foregroundMark x1="83118" y1="81695" x2="83118" y2="81695"/>
                        <a14:backgroundMark x1="37362" y1="63390" x2="37362" y2="63390"/>
                        <a14:backgroundMark x1="37454" y1="62373" x2="37454" y2="62373"/>
                        <a14:backgroundMark x1="37454" y1="67458" x2="37454" y2="67458"/>
                        <a14:backgroundMark x1="49723" y1="81356" x2="49723" y2="81356"/>
                        <a14:backgroundMark x1="48339" y1="81356" x2="48339" y2="81356"/>
                        <a14:backgroundMark x1="47048" y1="81356" x2="47048" y2="81356"/>
                        <a14:backgroundMark x1="46494" y1="81695" x2="46494" y2="81695"/>
                        <a14:backgroundMark x1="11993" y1="79661" x2="11993" y2="79661"/>
                        <a14:backgroundMark x1="12269" y1="80000" x2="14114" y2="80339"/>
                        <a14:backgroundMark x1="80535" y1="79661" x2="80535" y2="79661"/>
                        <a14:backgroundMark x1="81458" y1="80000" x2="81458" y2="80000"/>
                        <a14:backgroundMark x1="81919" y1="79661" x2="81919" y2="79661"/>
                        <a14:backgroundMark x1="82565" y1="80000" x2="82565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5023166"/>
            <a:ext cx="5454212" cy="1484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67EE071-88E8-4ADA-AE03-8C995FDA0C46}"/>
              </a:ext>
            </a:extLst>
          </p:cNvPr>
          <p:cNvSpPr/>
          <p:nvPr/>
        </p:nvSpPr>
        <p:spPr>
          <a:xfrm>
            <a:off x="479376" y="1340768"/>
            <a:ext cx="61175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Извлечение особенностей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Обучение “визуального словаря”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Квантуем особенности по словарю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Описываем картинку частотами «визуальных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слов»</a:t>
            </a:r>
          </a:p>
        </p:txBody>
      </p:sp>
    </p:spTree>
    <p:extLst>
      <p:ext uri="{BB962C8B-B14F-4D97-AF65-F5344CB8AC3E}">
        <p14:creationId xmlns:p14="http://schemas.microsoft.com/office/powerpoint/2010/main" val="327930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структура глаза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27785"/>
            <a:ext cx="956409" cy="43021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Evolution of the ey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916832"/>
            <a:ext cx="2985171" cy="41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роение и функции глаза, анатомия глаз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772816"/>
            <a:ext cx="5626973" cy="41764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82EF862-9AFD-4BEF-9B65-0EC5105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43785D3-97D4-4636-B920-AE04616EF56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E71A2-7147-4905-A53C-F1CA91CC393B}"/>
              </a:ext>
            </a:extLst>
          </p:cNvPr>
          <p:cNvSpPr txBox="1"/>
          <p:nvPr/>
        </p:nvSpPr>
        <p:spPr>
          <a:xfrm>
            <a:off x="623392" y="6093296"/>
            <a:ext cx="313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700-555 </a:t>
            </a:r>
            <a:r>
              <a:rPr lang="ru-RU" sz="2400" dirty="0">
                <a:solidFill>
                  <a:schemeClr val="bg1"/>
                </a:solidFill>
              </a:rPr>
              <a:t>млн лет назад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3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581346" cy="275478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Развитие идей «простого» Машинного Обучения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03D59-8D6A-41AA-A876-1EEECD683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412776"/>
            <a:ext cx="10766328" cy="3861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561682-CD21-46E5-A329-1622970498B4}"/>
              </a:ext>
            </a:extLst>
          </p:cNvPr>
          <p:cNvSpPr txBox="1"/>
          <p:nvPr/>
        </p:nvSpPr>
        <p:spPr>
          <a:xfrm>
            <a:off x="1017351" y="5960734"/>
            <a:ext cx="10445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Zheng, Liang, Yi Yang, and Qi Tian. "SIFT meets CNN: A decade survey of instance retrieval."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40, no. 5 (2017): 1224-1244.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/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“Прямоугольные фильтры”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(сложная вариация признаков Хаара)</a:t>
                </a:r>
              </a:p>
              <a:p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Численно: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(Что попало в </m:t>
                      </m:r>
                      <m:r>
                        <a:rPr lang="ru-RU" sz="2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Белую зону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– 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(Что попало в Черную зону)</m:t>
                      </m:r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3F25285-9EDF-4163-A6B3-55BCA5248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351517"/>
                <a:ext cx="5832648" cy="2739211"/>
              </a:xfrm>
              <a:prstGeom prst="rect">
                <a:avLst/>
              </a:prstGeom>
              <a:blipFill>
                <a:blip r:embed="rId4"/>
                <a:stretch>
                  <a:fillRect l="-1674" t="-1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EED1943-0D09-44CB-9E47-B5883A47211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 Виола-Джонс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1F02E35-8D6B-4864-815B-A78D972D81EF}"/>
              </a:ext>
            </a:extLst>
          </p:cNvPr>
          <p:cNvSpPr/>
          <p:nvPr/>
        </p:nvSpPr>
        <p:spPr>
          <a:xfrm>
            <a:off x="7392144" y="1916833"/>
            <a:ext cx="1800200" cy="180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46C03357-8EF4-4B5B-896D-C67B3298B4C5}"/>
              </a:ext>
            </a:extLst>
          </p:cNvPr>
          <p:cNvSpPr/>
          <p:nvPr/>
        </p:nvSpPr>
        <p:spPr>
          <a:xfrm>
            <a:off x="8322912" y="1916833"/>
            <a:ext cx="869432" cy="18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B77C1-28F2-4101-B279-01F320545FFE}"/>
              </a:ext>
            </a:extLst>
          </p:cNvPr>
          <p:cNvSpPr/>
          <p:nvPr/>
        </p:nvSpPr>
        <p:spPr>
          <a:xfrm rot="16200000">
            <a:off x="10122912" y="1930431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94B85F-EC7F-4E96-BEF4-518313EB9539}"/>
              </a:ext>
            </a:extLst>
          </p:cNvPr>
          <p:cNvSpPr/>
          <p:nvPr/>
        </p:nvSpPr>
        <p:spPr>
          <a:xfrm rot="16200000">
            <a:off x="10572912" y="1494757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DEB22420-8127-4D04-BCAF-26B4825B1B35}"/>
              </a:ext>
            </a:extLst>
          </p:cNvPr>
          <p:cNvSpPr/>
          <p:nvPr/>
        </p:nvSpPr>
        <p:spPr>
          <a:xfrm>
            <a:off x="7104112" y="4725144"/>
            <a:ext cx="2700000" cy="9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47DA4204-F686-4C76-BE08-419E39A2CB0F}"/>
              </a:ext>
            </a:extLst>
          </p:cNvPr>
          <p:cNvSpPr/>
          <p:nvPr/>
        </p:nvSpPr>
        <p:spPr>
          <a:xfrm>
            <a:off x="8004112" y="4725144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9AE0BCB-116A-4CE8-AF77-E548FFA732F1}"/>
              </a:ext>
            </a:extLst>
          </p:cNvPr>
          <p:cNvSpPr/>
          <p:nvPr/>
        </p:nvSpPr>
        <p:spPr>
          <a:xfrm>
            <a:off x="10122912" y="4184930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9BA398B-C63E-4143-92A6-927932680BBD}"/>
              </a:ext>
            </a:extLst>
          </p:cNvPr>
          <p:cNvSpPr/>
          <p:nvPr/>
        </p:nvSpPr>
        <p:spPr>
          <a:xfrm>
            <a:off x="11023895" y="5085184"/>
            <a:ext cx="900000" cy="88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D0AB555-4056-4218-99D1-EF717ACAD6E6}"/>
              </a:ext>
            </a:extLst>
          </p:cNvPr>
          <p:cNvSpPr/>
          <p:nvPr/>
        </p:nvSpPr>
        <p:spPr>
          <a:xfrm>
            <a:off x="10122912" y="4149080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2" name="Таблица 51"/>
          <p:cNvGraphicFramePr>
            <a:graphicFrameLocks noGrp="1"/>
          </p:cNvGraphicFramePr>
          <p:nvPr/>
        </p:nvGraphicFramePr>
        <p:xfrm>
          <a:off x="10128448" y="4149080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3" name="Таблица 52"/>
          <p:cNvGraphicFramePr>
            <a:graphicFrameLocks noGrp="1"/>
          </p:cNvGraphicFramePr>
          <p:nvPr/>
        </p:nvGraphicFramePr>
        <p:xfrm>
          <a:off x="10128448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1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kern="12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2</a:t>
                      </a:r>
                      <a:endParaRPr lang="ru-RU" sz="5400" kern="12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3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5400" kern="12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+mn-cs"/>
                        </a:rPr>
                        <a:t>4</a:t>
                      </a:r>
                      <a:endParaRPr lang="ru-RU" sz="5400" kern="12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p:graphicFrame>
        <p:nvGraphicFramePr>
          <p:cNvPr id="54" name="Таблица 53"/>
          <p:cNvGraphicFramePr>
            <a:graphicFrameLocks noGrp="1"/>
          </p:cNvGraphicFramePr>
          <p:nvPr/>
        </p:nvGraphicFramePr>
        <p:xfrm>
          <a:off x="7392144" y="1916832"/>
          <a:ext cx="18002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166909755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650319654"/>
                    </a:ext>
                  </a:extLst>
                </a:gridCol>
              </a:tblGrid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60533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FF00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ru-RU" sz="5400" dirty="0">
                        <a:solidFill>
                          <a:srgbClr val="FF000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rgbClr val="7030A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ru-RU" sz="5400" dirty="0">
                        <a:solidFill>
                          <a:srgbClr val="7030A0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69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3717032"/>
                <a:ext cx="216277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45024"/>
                <a:ext cx="237917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20" y="5949280"/>
                <a:ext cx="20730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/>
      <p:bldP spid="56" grpId="0"/>
      <p:bldP spid="5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3C5166-4A15-4205-A133-8FCAAD66B48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B3895004-5C95-4C16-856C-653ED6E8628D}"/>
              </a:ext>
            </a:extLst>
          </p:cNvPr>
          <p:cNvSpPr txBox="1">
            <a:spLocks/>
          </p:cNvSpPr>
          <p:nvPr/>
        </p:nvSpPr>
        <p:spPr>
          <a:xfrm>
            <a:off x="2135560" y="5358"/>
            <a:ext cx="83983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Интегральные изображения</a:t>
            </a:r>
            <a:endParaRPr lang="ru-R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 descr="https://www.mathworks.com/help/images/integral_image_b.png">
            <a:extLst>
              <a:ext uri="{FF2B5EF4-FFF2-40B4-BE49-F238E27FC236}">
                <a16:creationId xmlns:a16="http://schemas.microsoft.com/office/drawing/2014/main" id="{8BAC54A0-28C0-463D-B5ED-F673CB9B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15" y="1897166"/>
            <a:ext cx="5892970" cy="354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59DC85-B99F-465A-AF0F-2EEEC1375CE1}"/>
              </a:ext>
            </a:extLst>
          </p:cNvPr>
          <p:cNvSpPr txBox="1"/>
          <p:nvPr/>
        </p:nvSpPr>
        <p:spPr>
          <a:xfrm>
            <a:off x="2279576" y="4077072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75D91-3B67-40B5-AEC1-0073F9C14F42}"/>
              </a:ext>
            </a:extLst>
          </p:cNvPr>
          <p:cNvSpPr txBox="1"/>
          <p:nvPr/>
        </p:nvSpPr>
        <p:spPr>
          <a:xfrm>
            <a:off x="5231904" y="4005064"/>
            <a:ext cx="36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85FAF-C3D3-49B5-9338-2B63885F9564}"/>
              </a:ext>
            </a:extLst>
          </p:cNvPr>
          <p:cNvSpPr txBox="1"/>
          <p:nvPr/>
        </p:nvSpPr>
        <p:spPr>
          <a:xfrm>
            <a:off x="2296224" y="314885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72464-D4C3-4284-BEE0-E1C11285004A}"/>
              </a:ext>
            </a:extLst>
          </p:cNvPr>
          <p:cNvSpPr txBox="1"/>
          <p:nvPr/>
        </p:nvSpPr>
        <p:spPr>
          <a:xfrm>
            <a:off x="5231904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</a:t>
            </a:r>
            <a:endParaRPr lang="ru-RU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734A1-A997-41CD-9149-3ADF1E9CD008}"/>
              </a:ext>
            </a:extLst>
          </p:cNvPr>
          <p:cNvSpPr txBox="1"/>
          <p:nvPr/>
        </p:nvSpPr>
        <p:spPr>
          <a:xfrm>
            <a:off x="1271464" y="3140968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47A6D6-4746-40D6-BDE7-BDE22D87427B}"/>
              </a:ext>
            </a:extLst>
          </p:cNvPr>
          <p:cNvSpPr txBox="1"/>
          <p:nvPr/>
        </p:nvSpPr>
        <p:spPr>
          <a:xfrm>
            <a:off x="4223792" y="2996952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</a:t>
            </a:r>
            <a:endParaRPr lang="ru-RU" sz="3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B587F7-8650-461F-8CE9-8816F62222F1}"/>
              </a:ext>
            </a:extLst>
          </p:cNvPr>
          <p:cNvSpPr txBox="1"/>
          <p:nvPr/>
        </p:nvSpPr>
        <p:spPr>
          <a:xfrm>
            <a:off x="1271464" y="407707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C3B677-9E78-4266-AD38-D24E23ED6638}"/>
              </a:ext>
            </a:extLst>
          </p:cNvPr>
          <p:cNvSpPr txBox="1"/>
          <p:nvPr/>
        </p:nvSpPr>
        <p:spPr>
          <a:xfrm>
            <a:off x="4223792" y="4005064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</a:t>
            </a:r>
            <a:endParaRPr lang="ru-RU" sz="3600" b="1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716924" y="5570290"/>
            <a:ext cx="22333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 – B + C - D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A5011-5D2B-4A0B-8534-1FE2546EF3FC}"/>
              </a:ext>
            </a:extLst>
          </p:cNvPr>
          <p:cNvSpPr txBox="1"/>
          <p:nvPr/>
        </p:nvSpPr>
        <p:spPr>
          <a:xfrm>
            <a:off x="7464152" y="2636912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02241E-62D3-4AA8-B4C1-E168D420848F}"/>
              </a:ext>
            </a:extLst>
          </p:cNvPr>
          <p:cNvSpPr txBox="1"/>
          <p:nvPr/>
        </p:nvSpPr>
        <p:spPr>
          <a:xfrm>
            <a:off x="10128448" y="2636912"/>
            <a:ext cx="5982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-2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7E4AC72-2375-412C-BE66-D0342BA31BE9}"/>
              </a:ext>
            </a:extLst>
          </p:cNvPr>
          <p:cNvSpPr/>
          <p:nvPr/>
        </p:nvSpPr>
        <p:spPr>
          <a:xfrm rot="16200000">
            <a:off x="8167909" y="2996952"/>
            <a:ext cx="1800000" cy="18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814ACCD-E5CA-4A4B-BABC-C3C930D4E984}"/>
              </a:ext>
            </a:extLst>
          </p:cNvPr>
          <p:cNvSpPr/>
          <p:nvPr/>
        </p:nvSpPr>
        <p:spPr>
          <a:xfrm rot="16200000">
            <a:off x="8617909" y="2546952"/>
            <a:ext cx="900000" cy="18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767408" y="5949280"/>
            <a:ext cx="2441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3+2+5+4 = 14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FC73DE3-5B14-419A-8A12-63EBD285F99A}"/>
              </a:ext>
            </a:extLst>
          </p:cNvPr>
          <p:cNvSpPr/>
          <p:nvPr/>
        </p:nvSpPr>
        <p:spPr>
          <a:xfrm>
            <a:off x="3647728" y="6021288"/>
            <a:ext cx="3114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46-22+10-20 = 14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 animBg="1"/>
      <p:bldP spid="31" grpId="0" animBg="1"/>
      <p:bldP spid="32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3149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Два самых топовых признака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36BB93-7235-461E-B6CC-9AE50C698F32}"/>
              </a:ext>
            </a:extLst>
          </p:cNvPr>
          <p:cNvSpPr/>
          <p:nvPr/>
        </p:nvSpPr>
        <p:spPr>
          <a:xfrm>
            <a:off x="407368" y="1916832"/>
            <a:ext cx="4089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 и </a:t>
            </a: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ложных срабатываний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17E27E-18DD-4EFF-A543-24CA6CC48196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55FBA4-E384-4E3E-AD53-0F48A91C31D9}"/>
              </a:ext>
            </a:extLst>
          </p:cNvPr>
          <p:cNvSpPr/>
          <p:nvPr/>
        </p:nvSpPr>
        <p:spPr>
          <a:xfrm>
            <a:off x="335360" y="4581128"/>
            <a:ext cx="4969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признаков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ю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95%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точность обнаружения</a:t>
            </a: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ложное срабатывание из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14084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134" y="1412776"/>
            <a:ext cx="6125925" cy="38460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CDD93A-6BAD-4328-8EB1-E63518BEF11A}"/>
              </a:ext>
            </a:extLst>
          </p:cNvPr>
          <p:cNvSpPr txBox="1"/>
          <p:nvPr/>
        </p:nvSpPr>
        <p:spPr>
          <a:xfrm>
            <a:off x="819799" y="5907393"/>
            <a:ext cx="1086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Viola, Paul, and Michael Jones. "Robust real-time object detection."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International journal of computer vision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4, no. 34-47 (2001): 4.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0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Viola Jones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700808"/>
            <a:ext cx="1161315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-2745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Примеры от студентов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8B1138-6256-475E-9690-C6B6310B437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1412776"/>
            <a:ext cx="7272808" cy="48455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l="47247" r="14958"/>
          <a:stretch/>
        </p:blipFill>
        <p:spPr>
          <a:xfrm>
            <a:off x="8472264" y="1124744"/>
            <a:ext cx="3123367" cy="549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192344" y="5589240"/>
            <a:ext cx="258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Ожидаемый ответ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0" y="5733256"/>
            <a:ext cx="240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Входные данные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B713D-202A-4835-AA05-6609FAE12DBF}"/>
              </a:ext>
            </a:extLst>
          </p:cNvPr>
          <p:cNvSpPr txBox="1"/>
          <p:nvPr/>
        </p:nvSpPr>
        <p:spPr>
          <a:xfrm>
            <a:off x="5519936" y="5589240"/>
            <a:ext cx="294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Машинное обучение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E966C01-F263-4AAC-A1B4-3710CDE93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475" r="53519" b="1659"/>
          <a:stretch/>
        </p:blipFill>
        <p:spPr bwMode="auto">
          <a:xfrm>
            <a:off x="191344" y="2060848"/>
            <a:ext cx="18706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3">
            <a:extLst>
              <a:ext uri="{FF2B5EF4-FFF2-40B4-BE49-F238E27FC236}">
                <a16:creationId xmlns:a16="http://schemas.microsoft.com/office/drawing/2014/main" id="{7E236AB2-2A72-46C8-A3F9-F07A84B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048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8">
            <a:extLst>
              <a:ext uri="{FF2B5EF4-FFF2-40B4-BE49-F238E27FC236}">
                <a16:creationId xmlns:a16="http://schemas.microsoft.com/office/drawing/2014/main" id="{86F061EE-2C0F-48E9-8759-369F3BA2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55679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9">
            <a:extLst>
              <a:ext uri="{FF2B5EF4-FFF2-40B4-BE49-F238E27FC236}">
                <a16:creationId xmlns:a16="http://schemas.microsoft.com/office/drawing/2014/main" id="{09452E32-5E2D-4753-8D51-A57B4196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0">
            <a:extLst>
              <a:ext uri="{FF2B5EF4-FFF2-40B4-BE49-F238E27FC236}">
                <a16:creationId xmlns:a16="http://schemas.microsoft.com/office/drawing/2014/main" id="{4244B354-A93A-4F45-B15E-5BA00AB8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556792"/>
            <a:ext cx="668499" cy="66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2">
            <a:extLst>
              <a:ext uri="{FF2B5EF4-FFF2-40B4-BE49-F238E27FC236}">
                <a16:creationId xmlns:a16="http://schemas.microsoft.com/office/drawing/2014/main" id="{22CDD443-A292-42C3-BD17-A81F08A2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276872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radient-descriptor.png">
            <a:extLst>
              <a:ext uri="{FF2B5EF4-FFF2-40B4-BE49-F238E27FC236}">
                <a16:creationId xmlns:a16="http://schemas.microsoft.com/office/drawing/2014/main" id="{C86515DF-7448-4CE4-9878-6B9968C90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4179" r="2513" b="15625"/>
          <a:stretch/>
        </p:blipFill>
        <p:spPr bwMode="auto">
          <a:xfrm>
            <a:off x="2423592" y="2852936"/>
            <a:ext cx="1789346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66EDFEE-0E2C-48F8-82F5-8CEF2A2B910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853" t="69799" r="64960"/>
          <a:stretch/>
        </p:blipFill>
        <p:spPr>
          <a:xfrm>
            <a:off x="263352" y="4221088"/>
            <a:ext cx="1431828" cy="14401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8E64A8-10BB-4F54-A1E1-E3F34A550026}"/>
              </a:ext>
            </a:extLst>
          </p:cNvPr>
          <p:cNvSpPr txBox="1"/>
          <p:nvPr/>
        </p:nvSpPr>
        <p:spPr>
          <a:xfrm>
            <a:off x="2783632" y="573325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Признаки</a:t>
            </a:r>
          </a:p>
        </p:txBody>
      </p:sp>
      <p:pic>
        <p:nvPicPr>
          <p:cNvPr id="27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2492896"/>
            <a:ext cx="407458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2276872"/>
            <a:ext cx="13305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Девушка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Лена</a:t>
            </a:r>
          </a:p>
          <a:p>
            <a:r>
              <a:rPr lang="ru-RU" sz="2400" dirty="0">
                <a:solidFill>
                  <a:schemeClr val="bg1"/>
                </a:solidFill>
              </a:rPr>
              <a:t>В шляпе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D1E38-FFE2-477E-B949-5754B541EE4A}"/>
              </a:ext>
            </a:extLst>
          </p:cNvPr>
          <p:cNvSpPr txBox="1"/>
          <p:nvPr/>
        </p:nvSpPr>
        <p:spPr>
          <a:xfrm>
            <a:off x="9840416" y="4293096"/>
            <a:ext cx="136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Это пять!</a:t>
            </a:r>
          </a:p>
        </p:txBody>
      </p:sp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E193CAF-FF43-4AF7-AA35-857373386E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49362" b="74579"/>
          <a:stretch/>
        </p:blipFill>
        <p:spPr>
          <a:xfrm>
            <a:off x="2495600" y="4365104"/>
            <a:ext cx="2966844" cy="13488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7568" y="3717032"/>
            <a:ext cx="767415" cy="7674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7688" y="3717032"/>
            <a:ext cx="1717036" cy="5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1" grpId="0"/>
      <p:bldP spid="15" grpId="0"/>
      <p:bldP spid="26" grpId="0"/>
      <p:bldP spid="28" grpId="0"/>
      <p:bldP spid="2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56942"/>
            <a:ext cx="9505056" cy="827739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простые признаки / модели</a:t>
            </a:r>
            <a:endParaRPr lang="ru-RU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D0F7A6-3891-43B1-A57B-DE0817203CD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432" y="1484784"/>
            <a:ext cx="9361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теории если задача «найти» определенный 1 вид объектов / есть ограниченное число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отдельных «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однородных» классов то этого может хватить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мир оказывается интересней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119336" y="980728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человеческое зрение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Глаз, колбочки, палочки,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мозг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компьютерное зрение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Цветовая модель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остальные: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CMYk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HSV, Lab, YIQ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пр.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донейроночные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модели обработки изображений 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Коррекция изображений (гистограммы яркости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Бинаризация (гистограммы яркости)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 и свёртки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дают разную информацию в зависимости от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весов</a:t>
            </a:r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Картинки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не таблички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картинки сводятся к табличкам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School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углы на изображениях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на фильтрах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Хаара)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0"/>
            <a:ext cx="9361040" cy="82773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Light moving through the eye">
            <a:extLst>
              <a:ext uri="{FF2B5EF4-FFF2-40B4-BE49-F238E27FC236}">
                <a16:creationId xmlns:a16="http://schemas.microsoft.com/office/drawing/2014/main" id="{274E9307-EF77-4CF4-8A92-F7F1061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" b="95324" l="1852" r="90556">
                        <a14:foregroundMark x1="13333" y1="35971" x2="15185" y2="53237"/>
                        <a14:foregroundMark x1="15185" y1="53237" x2="20556" y2="56475"/>
                        <a14:foregroundMark x1="60185" y1="7194" x2="73519" y2="5036"/>
                        <a14:foregroundMark x1="73519" y1="5036" x2="74428" y2="5036"/>
                        <a14:foregroundMark x1="85032" y1="7759" x2="91111" y2="16547"/>
                        <a14:foregroundMark x1="83969" y1="6222" x2="84029" y2="6309"/>
                        <a14:foregroundMark x1="91111" y1="16547" x2="85000" y2="73381"/>
                        <a14:foregroundMark x1="85000" y1="73381" x2="79630" y2="95683"/>
                        <a14:foregroundMark x1="33704" y1="59353" x2="29630" y2="52518"/>
                        <a14:foregroundMark x1="15707" y1="29137" x2="11852" y2="35612"/>
                        <a14:foregroundMark x1="15921" y1="28777" x2="15707" y2="29137"/>
                        <a14:foregroundMark x1="16135" y1="28417" x2="15921" y2="28777"/>
                        <a14:foregroundMark x1="18704" y1="24101" x2="16135" y2="28417"/>
                        <a14:foregroundMark x1="9311" y1="53237" x2="9259" y2="53597"/>
                        <a14:foregroundMark x1="9466" y1="52158" x2="9311" y2="53237"/>
                        <a14:foregroundMark x1="9985" y1="48561" x2="9466" y2="52158"/>
                        <a14:foregroundMark x1="11852" y1="35612" x2="9985" y2="48561"/>
                        <a14:foregroundMark x1="9259" y1="53597" x2="13889" y2="69065"/>
                        <a14:foregroundMark x1="14127" y1="69424" x2="15556" y2="71583"/>
                        <a14:foregroundMark x1="13889" y1="69065" x2="14127" y2="69424"/>
                        <a14:foregroundMark x1="18519" y1="67266" x2="26667" y2="60072"/>
                        <a14:foregroundMark x1="26667" y1="60072" x2="27222" y2="41007"/>
                        <a14:foregroundMark x1="27222" y1="41007" x2="19815" y2="30216"/>
                        <a14:foregroundMark x1="19815" y1="30216" x2="19074" y2="30216"/>
                        <a14:foregroundMark x1="20741" y1="30216" x2="27222" y2="42446"/>
                        <a14:foregroundMark x1="27222" y1="42446" x2="25185" y2="61511"/>
                        <a14:foregroundMark x1="25185" y1="61511" x2="18704" y2="67266"/>
                        <a14:foregroundMark x1="9406" y1="48561" x2="10926" y2="39209"/>
                        <a14:foregroundMark x1="8821" y1="52158" x2="9406" y2="48561"/>
                        <a14:foregroundMark x1="8704" y1="52878" x2="8821" y2="52158"/>
                        <a14:foregroundMark x1="39815" y1="34173" x2="47407" y2="32374"/>
                        <a14:foregroundMark x1="37407" y1="42446" x2="39815" y2="42446"/>
                        <a14:foregroundMark x1="39444" y1="51799" x2="44444" y2="51079"/>
                        <a14:foregroundMark x1="67407" y1="4676" x2="75146" y2="2873"/>
                        <a14:foregroundMark x1="86360" y1="6782" x2="86481" y2="6835"/>
                        <a14:foregroundMark x1="84111" y1="5793" x2="84181" y2="5824"/>
                        <a14:foregroundMark x1="86481" y1="6835" x2="89444" y2="3237"/>
                        <a14:foregroundMark x1="79088" y1="7708" x2="81481" y2="23022"/>
                        <a14:foregroundMark x1="81481" y1="23022" x2="79815" y2="41007"/>
                        <a14:foregroundMark x1="79815" y1="41007" x2="82963" y2="43525"/>
                        <a14:foregroundMark x1="77407" y1="43885" x2="67222" y2="57914"/>
                        <a14:foregroundMark x1="67222" y1="57914" x2="62778" y2="73022"/>
                        <a14:foregroundMark x1="62778" y1="73022" x2="62222" y2="77698"/>
                        <a14:foregroundMark x1="54444" y1="58273" x2="65000" y2="70863"/>
                        <a14:foregroundMark x1="65000" y1="70863" x2="70370" y2="67266"/>
                        <a14:foregroundMark x1="80926" y1="32014" x2="75000" y2="63309"/>
                        <a14:foregroundMark x1="6667" y1="53957" x2="6667" y2="53957"/>
                        <a14:foregroundMark x1="5556" y1="43885" x2="5556" y2="43885"/>
                        <a14:foregroundMark x1="18519" y1="67626" x2="26667" y2="59353"/>
                        <a14:foregroundMark x1="26667" y1="59353" x2="27963" y2="41727"/>
                        <a14:foregroundMark x1="27963" y1="41727" x2="21296" y2="30216"/>
                        <a14:foregroundMark x1="21296" y1="30216" x2="18148" y2="30216"/>
                        <a14:foregroundMark x1="25556" y1="34892" x2="27593" y2="46043"/>
                        <a14:foregroundMark x1="21111" y1="67266" x2="27778" y2="54317"/>
                        <a14:foregroundMark x1="27778" y1="54317" x2="27037" y2="36691"/>
                        <a14:foregroundMark x1="27037" y1="36691" x2="24259" y2="33094"/>
                        <a14:foregroundMark x1="22593" y1="30935" x2="26667" y2="43165"/>
                        <a14:foregroundMark x1="25000" y1="33453" x2="26852" y2="55396"/>
                        <a14:foregroundMark x1="26852" y1="55396" x2="20000" y2="38129"/>
                        <a14:foregroundMark x1="20000" y1="38129" x2="21481" y2="35971"/>
                        <a14:foregroundMark x1="24074" y1="32734" x2="24074" y2="32734"/>
                        <a14:foregroundMark x1="24444" y1="32374" x2="24444" y2="32374"/>
                        <a14:foregroundMark x1="24259" y1="31655" x2="24259" y2="31655"/>
                        <a14:foregroundMark x1="24074" y1="31295" x2="24074" y2="31295"/>
                        <a14:foregroundMark x1="27963" y1="39568" x2="27963" y2="39568"/>
                        <a14:foregroundMark x1="27963" y1="39568" x2="28148" y2="41727"/>
                        <a14:foregroundMark x1="28333" y1="50719" x2="28333" y2="53597"/>
                        <a14:foregroundMark x1="27593" y1="58633" x2="27593" y2="58633"/>
                        <a14:foregroundMark x1="27407" y1="60072" x2="27407" y2="60072"/>
                        <a14:foregroundMark x1="26296" y1="61511" x2="26111" y2="61871"/>
                        <a14:foregroundMark x1="24815" y1="64029" x2="24444" y2="64388"/>
                        <a14:foregroundMark x1="23519" y1="65108" x2="22778" y2="65468"/>
                        <a14:foregroundMark x1="21667" y1="65468" x2="20741" y2="65827"/>
                        <a14:foregroundMark x1="18704" y1="67986" x2="20185" y2="68705"/>
                        <a14:foregroundMark x1="21296" y1="68705" x2="21852" y2="67986"/>
                        <a14:foregroundMark x1="22963" y1="66906" x2="23519" y2="66187"/>
                        <a14:foregroundMark x1="23889" y1="65827" x2="24444" y2="65108"/>
                        <a14:foregroundMark x1="25000" y1="64748" x2="25741" y2="64029"/>
                        <a14:foregroundMark x1="26481" y1="63309" x2="27222" y2="63309"/>
                        <a14:foregroundMark x1="27963" y1="60072" x2="28148" y2="55755"/>
                        <a14:foregroundMark x1="28148" y1="53597" x2="28333" y2="51799"/>
                        <a14:foregroundMark x1="9207" y1="53237" x2="9259" y2="54317"/>
                        <a14:foregroundMark x1="9155" y1="52158" x2="9207" y2="53237"/>
                        <a14:foregroundMark x1="8981" y1="48561" x2="9155" y2="52158"/>
                        <a14:foregroundMark x1="8704" y1="42806" x2="8981" y2="48561"/>
                        <a14:foregroundMark x1="10185" y1="41727" x2="11296" y2="38489"/>
                        <a14:foregroundMark x1="8519" y1="48561" x2="8519" y2="47482"/>
                        <a14:foregroundMark x1="8519" y1="51799" x2="8519" y2="48561"/>
                        <a14:foregroundMark x1="8889" y1="53237" x2="9630" y2="56115"/>
                        <a14:foregroundMark x1="8611" y1="52158" x2="8889" y2="53237"/>
                        <a14:foregroundMark x1="8333" y1="51079" x2="8611" y2="52158"/>
                        <a14:foregroundMark x1="81852" y1="26978" x2="67778" y2="21583"/>
                        <a14:foregroundMark x1="89630" y1="8993" x2="87963" y2="53597"/>
                        <a14:foregroundMark x1="87593" y1="65108" x2="89444" y2="38129"/>
                        <a14:foregroundMark x1="90556" y1="15827" x2="89074" y2="51439"/>
                        <a14:foregroundMark x1="89074" y1="51439" x2="85370" y2="77338"/>
                        <a14:foregroundMark x1="76111" y1="4676" x2="86481" y2="3957"/>
                        <a14:foregroundMark x1="86481" y1="3957" x2="90556" y2="8633"/>
                        <a14:foregroundMark x1="89815" y1="2518" x2="89815" y2="2518"/>
                        <a14:foregroundMark x1="78704" y1="3957" x2="78704" y2="3957"/>
                        <a14:foregroundMark x1="78519" y1="3237" x2="78519" y2="3237"/>
                        <a14:foregroundMark x1="79815" y1="2878" x2="79815" y2="2878"/>
                        <a14:foregroundMark x1="82778" y1="2878" x2="83148" y2="2878"/>
                        <a14:foregroundMark x1="17407" y1="29496" x2="25556" y2="34173"/>
                        <a14:foregroundMark x1="28889" y1="46043" x2="28889" y2="46043"/>
                        <a14:foregroundMark x1="10370" y1="58993" x2="10370" y2="58273"/>
                        <a14:foregroundMark x1="8148" y1="52158" x2="8148" y2="52158"/>
                        <a14:foregroundMark x1="9074" y1="55755" x2="9074" y2="55755"/>
                        <a14:foregroundMark x1="8148" y1="45683" x2="8148" y2="45683"/>
                        <a14:foregroundMark x1="2963" y1="43525" x2="2963" y2="43525"/>
                        <a14:foregroundMark x1="77593" y1="2878" x2="77593" y2="2878"/>
                        <a14:foregroundMark x1="1852" y1="48201" x2="1852" y2="48201"/>
                        <a14:foregroundMark x1="3148" y1="47122" x2="3148" y2="47122"/>
                        <a14:foregroundMark x1="2593" y1="48201" x2="2593" y2="48201"/>
                        <a14:foregroundMark x1="3704" y1="47842" x2="3704" y2="47842"/>
                        <a14:foregroundMark x1="3889" y1="49281" x2="3889" y2="49281"/>
                        <a14:foregroundMark x1="4074" y1="48201" x2="4074" y2="48201"/>
                        <a14:foregroundMark x1="3889" y1="48921" x2="3889" y2="48921"/>
                        <a14:foregroundMark x1="3889" y1="48201" x2="3889" y2="48201"/>
                        <a14:foregroundMark x1="3889" y1="48561" x2="3889" y2="48561"/>
                        <a14:foregroundMark x1="3889" y1="48201" x2="3889" y2="48201"/>
                        <a14:foregroundMark x1="3889" y1="47842" x2="4074" y2="48561"/>
                        <a14:backgroundMark x1="75741" y1="1079" x2="77247" y2="1134"/>
                        <a14:backgroundMark x1="87369" y1="1187" x2="87892" y2="1114"/>
                        <a14:backgroundMark x1="4259" y1="44604" x2="4259" y2="44604"/>
                        <a14:backgroundMark x1="5556" y1="44964" x2="5741" y2="44964"/>
                        <a14:backgroundMark x1="6111" y1="48561" x2="6111" y2="48561"/>
                        <a14:backgroundMark x1="6852" y1="48561" x2="6852" y2="48561"/>
                        <a14:backgroundMark x1="7407" y1="52158" x2="7407" y2="52158"/>
                        <a14:backgroundMark x1="7593" y1="53237" x2="7593" y2="53237"/>
                        <a14:backgroundMark x1="16481" y1="69424" x2="16481" y2="69424"/>
                        <a14:backgroundMark x1="15926" y1="69424" x2="15926" y2="69424"/>
                        <a14:backgroundMark x1="17222" y1="28777" x2="17222" y2="28777"/>
                        <a14:backgroundMark x1="18333" y1="28417" x2="18333" y2="28417"/>
                        <a14:backgroundMark x1="17037" y1="28777" x2="17037" y2="28777"/>
                        <a14:backgroundMark x1="16667" y1="28777" x2="16667" y2="28777"/>
                        <a14:backgroundMark x1="16481" y1="29137" x2="16481" y2="2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4608511" cy="23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ible light wavelengths">
            <a:extLst>
              <a:ext uri="{FF2B5EF4-FFF2-40B4-BE49-F238E27FC236}">
                <a16:creationId xmlns:a16="http://schemas.microsoft.com/office/drawing/2014/main" id="{D2514471-6495-4EFA-9D79-0D12511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344141" cy="26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2C392-7EFC-0846-B3B5-9E93E780123E}"/>
              </a:ext>
            </a:extLst>
          </p:cNvPr>
          <p:cNvPicPr/>
          <p:nvPr/>
        </p:nvPicPr>
        <p:blipFill rotWithShape="1">
          <a:blip r:embed="rId7"/>
          <a:srcRect l="1975" t="4984" r="3106" b="4547"/>
          <a:stretch/>
        </p:blipFill>
        <p:spPr>
          <a:xfrm>
            <a:off x="5375920" y="2348880"/>
            <a:ext cx="6402219" cy="3597532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0000" y="2682000"/>
            <a:ext cx="72008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908000" y="1728000"/>
            <a:ext cx="936104" cy="9361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08000" y="2844000"/>
            <a:ext cx="576064" cy="648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9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16632"/>
            <a:ext cx="9433048" cy="827739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Зрение у людей: Колбочки и Палочки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Picture 6" descr="Cone mosaic in the fovea">
            <a:extLst>
              <a:ext uri="{FF2B5EF4-FFF2-40B4-BE49-F238E27FC236}">
                <a16:creationId xmlns:a16="http://schemas.microsoft.com/office/drawing/2014/main" id="{13C64113-870F-49FB-95E2-8D681FF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07448"/>
            <a:ext cx="5080223" cy="43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FF000AF-B51E-4AD8-B652-7FE73042D585}"/>
              </a:ext>
            </a:extLst>
          </p:cNvPr>
          <p:cNvSpPr/>
          <p:nvPr/>
        </p:nvSpPr>
        <p:spPr>
          <a:xfrm>
            <a:off x="640070" y="5783036"/>
            <a:ext cx="52469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Мозайка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Сетчатки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Колбочек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C12AB-8A75-4BA6-BB14-FEA1A5B6DCFC}"/>
              </a:ext>
            </a:extLst>
          </p:cNvPr>
          <p:cNvSpPr txBox="1"/>
          <p:nvPr/>
        </p:nvSpPr>
        <p:spPr>
          <a:xfrm>
            <a:off x="6259606" y="1534417"/>
            <a:ext cx="47708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Красные Колбочки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Зеленые Колбочки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Синие Колбочки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2%.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0FF3F707-98FC-4CA3-9B4D-FC6AC16E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56458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C283F5-ED0E-4384-9545-24B379B2D646}"/>
              </a:ext>
            </a:extLst>
          </p:cNvPr>
          <p:cNvSpPr/>
          <p:nvPr/>
        </p:nvSpPr>
        <p:spPr>
          <a:xfrm>
            <a:off x="6545026" y="6005755"/>
            <a:ext cx="4491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более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млн Палочек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порядка 6 млн Колбочек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2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12615</TotalTime>
  <Words>2467</Words>
  <Application>Microsoft Office PowerPoint</Application>
  <PresentationFormat>Широкоэкранный</PresentationFormat>
  <Paragraphs>673</Paragraphs>
  <Slides>79</Slides>
  <Notes>78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91" baseType="lpstr">
      <vt:lpstr>-apple-system</vt:lpstr>
      <vt:lpstr>Arial</vt:lpstr>
      <vt:lpstr>Calibri</vt:lpstr>
      <vt:lpstr>Cambria Math</vt:lpstr>
      <vt:lpstr>Courier New</vt:lpstr>
      <vt:lpstr>Montserrat</vt:lpstr>
      <vt:lpstr>Symbol</vt:lpstr>
      <vt:lpstr>Tahoma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Видимый Свет и Цветовосприятие</vt:lpstr>
      <vt:lpstr>Красота в глазах смотрящего…</vt:lpstr>
      <vt:lpstr>Зрение у людей: структура глаза</vt:lpstr>
      <vt:lpstr>Зрение у людей: Колбочки и Палочки</vt:lpstr>
      <vt:lpstr>Зрение у людей: Колбочки и Палочки</vt:lpstr>
      <vt:lpstr>Зрение у людей: полный цвет завезли</vt:lpstr>
      <vt:lpstr>Зрение у людей: Мозг</vt:lpstr>
      <vt:lpstr>А что там у кошек?</vt:lpstr>
      <vt:lpstr>Селективность</vt:lpstr>
      <vt:lpstr>Субъективная яркость и светлота</vt:lpstr>
      <vt:lpstr>Презентация PowerPoint</vt:lpstr>
      <vt:lpstr>The internet is for p____</vt:lpstr>
      <vt:lpstr>Цветовые модели</vt:lpstr>
      <vt:lpstr>Цветовые модели RGB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Компьютерное зрение Задачи</vt:lpstr>
      <vt:lpstr>Презентация PowerPoint</vt:lpstr>
      <vt:lpstr>Семантическое зрение</vt:lpstr>
      <vt:lpstr>Презентация PowerPoint</vt:lpstr>
      <vt:lpstr>Нам нужно БОЛЬШЕ GIF-ок</vt:lpstr>
      <vt:lpstr>Презентация PowerPoint</vt:lpstr>
      <vt:lpstr>Презентация PowerPoint</vt:lpstr>
      <vt:lpstr>Линейное Растяжение</vt:lpstr>
      <vt:lpstr>Гамма коррекция </vt:lpstr>
      <vt:lpstr>Гамма коррекция </vt:lpstr>
      <vt:lpstr>Про Фотошоп</vt:lpstr>
      <vt:lpstr>Презентация PowerPoint</vt:lpstr>
      <vt:lpstr>Пороговая Бинаризация</vt:lpstr>
      <vt:lpstr>Пороговая Бинаризация</vt:lpstr>
      <vt:lpstr>Презентация PowerPoint</vt:lpstr>
      <vt:lpstr>Неполная Пороговая Бинаризация</vt:lpstr>
      <vt:lpstr>Неполная Пороговая Бинаризация</vt:lpstr>
      <vt:lpstr>Презентация PowerPoint</vt:lpstr>
      <vt:lpstr>Про разные цветовые модели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Фильтр Гаусса</vt:lpstr>
      <vt:lpstr>1-D случай</vt:lpstr>
      <vt:lpstr>2-D случай (градиент яркости)</vt:lpstr>
      <vt:lpstr>Градиент, Свертка и Гаусс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может быть особой точкой?</vt:lpstr>
      <vt:lpstr>Презентация PowerPoint</vt:lpstr>
      <vt:lpstr>Scale-Invariant Feature Transform: Дескриптор</vt:lpstr>
      <vt:lpstr>Презентация PowerPoint</vt:lpstr>
      <vt:lpstr>Презентация PowerPoint</vt:lpstr>
      <vt:lpstr>Презентация PowerPoint</vt:lpstr>
      <vt:lpstr>Схема метода «мешок слов»</vt:lpstr>
      <vt:lpstr>Презентация PowerPoint</vt:lpstr>
      <vt:lpstr>Презентация PowerPoint</vt:lpstr>
      <vt:lpstr>Презентация PowerPoint</vt:lpstr>
      <vt:lpstr>Два самых топовых признака </vt:lpstr>
      <vt:lpstr>Презентация PowerPoint</vt:lpstr>
      <vt:lpstr>Примеры от студентов</vt:lpstr>
      <vt:lpstr>Презентация PowerPoint</vt:lpstr>
      <vt:lpstr>Про простые признаки / модели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421</cp:revision>
  <dcterms:created xsi:type="dcterms:W3CDTF">2019-05-20T04:53:11Z</dcterms:created>
  <dcterms:modified xsi:type="dcterms:W3CDTF">2024-02-26T09:23:01Z</dcterms:modified>
</cp:coreProperties>
</file>